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7"/>
  </p:notesMasterIdLst>
  <p:handoutMasterIdLst>
    <p:handoutMasterId r:id="rId28"/>
  </p:handoutMasterIdLst>
  <p:sldIdLst>
    <p:sldId id="292" r:id="rId5"/>
    <p:sldId id="764" r:id="rId6"/>
    <p:sldId id="767" r:id="rId7"/>
    <p:sldId id="749" r:id="rId8"/>
    <p:sldId id="269" r:id="rId9"/>
    <p:sldId id="259" r:id="rId10"/>
    <p:sldId id="260" r:id="rId11"/>
    <p:sldId id="261" r:id="rId12"/>
    <p:sldId id="268" r:id="rId13"/>
    <p:sldId id="741" r:id="rId14"/>
    <p:sldId id="270" r:id="rId15"/>
    <p:sldId id="739" r:id="rId16"/>
    <p:sldId id="266" r:id="rId17"/>
    <p:sldId id="768" r:id="rId18"/>
    <p:sldId id="748" r:id="rId19"/>
    <p:sldId id="762" r:id="rId20"/>
    <p:sldId id="763" r:id="rId21"/>
    <p:sldId id="769" r:id="rId22"/>
    <p:sldId id="765" r:id="rId23"/>
    <p:sldId id="757" r:id="rId24"/>
    <p:sldId id="773" r:id="rId25"/>
    <p:sldId id="293" r:id="rId26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082"/>
    <a:srgbClr val="F3E068"/>
    <a:srgbClr val="E98B0D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23" autoAdjust="0"/>
    <p:restoredTop sz="79264" autoAdjust="0"/>
  </p:normalViewPr>
  <p:slideViewPr>
    <p:cSldViewPr snapToGrid="0">
      <p:cViewPr varScale="1">
        <p:scale>
          <a:sx n="86" d="100"/>
          <a:sy n="86" d="100"/>
        </p:scale>
        <p:origin x="1000" y="192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aalicata/Library/Containers/com.apple.mail/Data/Library/Mail%20Downloads/A64C41BD-D3FF-4385-980F-8F69F668896F/SlideFed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aalicata/Library/Containers/com.apple.mail/Data/Library/Mail%20Downloads/A64C41BD-D3FF-4385-980F-8F69F668896F/SlideFed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aalicata/Library/Containers/com.apple.mail/Data/Library/Mail%20Downloads/A64C41BD-D3FF-4385-980F-8F69F668896F/SlideFed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aalicata/Library/Containers/com.apple.mail/Data/Library/Mail%20Downloads/A64C41BD-D3FF-4385-980F-8F69F668896F/SlideFed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aalicata/Library/Containers/com.apple.mail/Data/Library/Mail%20Downloads/A64C41BD-D3FF-4385-980F-8F69F668896F/SlideFed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aalicata/Library/Containers/com.apple.mail/Data/Library/Mail%20Downloads/A64C41BD-D3FF-4385-980F-8F69F668896F/SlideFed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aalicata/Library/Containers/com.apple.mail/Data/Library/Mail%20Downloads/A64C41BD-D3FF-4385-980F-8F69F668896F/SlideFed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_con_supporto_delle_macro.xlsm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_con_supporto_delle_macro1.xlsm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Numero di pazienti operati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578-234F-A282-1A037726BAD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578-234F-A282-1A037726BADB}"/>
              </c:ext>
            </c:extLst>
          </c:dPt>
          <c:dLbls>
            <c:dLbl>
              <c:idx val="0"/>
              <c:layout>
                <c:manualLayout>
                  <c:x val="-6.096586898098727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A6F6C2-DC5A-5A4C-BE30-CE39B99FAD1D}" type="CATEGORYNAME">
                      <a:rPr lang="en-US"/>
                      <a:pPr>
                        <a:defRPr/>
                      </a:pPr>
                      <a:t>[NOME CATEGORIA]</a:t>
                    </a:fld>
                    <a:r>
                      <a:rPr lang="en-US"/>
                      <a:t>: </a:t>
                    </a:r>
                    <a:fld id="{0A54117C-C705-3647-BD85-E942FE24D0C5}" type="VALUE">
                      <a:rPr lang="en-US"/>
                      <a:pPr>
                        <a:defRPr/>
                      </a:pPr>
                      <a:t>[VALORE]</a:t>
                    </a:fld>
                    <a:r>
                      <a:rPr lang="en-US"/>
                      <a:t>(</a:t>
                    </a:r>
                    <a:fld id="{AC103CF7-704A-AF4A-9775-840B518BFAA0}" type="PERCENTAGE">
                      <a:rPr lang="en-US"/>
                      <a:pPr>
                        <a:defRPr/>
                      </a:pPr>
                      <a:t>[PERCENTUALE]</a:t>
                    </a:fld>
                    <a:r>
                      <a:rPr lang="en-US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578-234F-A282-1A037726BADB}"/>
                </c:ext>
              </c:extLst>
            </c:dLbl>
            <c:dLbl>
              <c:idx val="1"/>
              <c:layout>
                <c:manualLayout>
                  <c:x val="6.4352861702153194E-2"/>
                  <c:y val="-4.34188034188034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C515F74-B26C-2540-9FD7-856BD4CB5C9B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[NOME CATEGORIA]</a:t>
                    </a:fld>
                    <a:r>
                      <a:rPr lang="en-US"/>
                      <a:t>: </a:t>
                    </a:r>
                    <a:fld id="{0EC673C8-CB67-AA4B-BBA0-B5A0649D75A6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[VALORE]</a:t>
                    </a:fld>
                    <a:r>
                      <a:rPr lang="en-US"/>
                      <a:t> (</a:t>
                    </a:r>
                    <a:fld id="{52312346-B40B-D847-8F3B-C02E5CB38A5F}" type="PERCENTAG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[PERCENTUALE]</a:t>
                    </a:fld>
                    <a:r>
                      <a:rPr lang="en-US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146708256448154"/>
                      <c:h val="0.3740529914529914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578-234F-A282-1A037726BAD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Dati!$C$1:$D$1</c:f>
              <c:strCache>
                <c:ptCount val="2"/>
                <c:pt idx="0">
                  <c:v>Maschi</c:v>
                </c:pt>
                <c:pt idx="1">
                  <c:v>Femmine</c:v>
                </c:pt>
              </c:strCache>
            </c:strRef>
          </c:cat>
          <c:val>
            <c:numRef>
              <c:f>Dati!$C$2:$D$2</c:f>
              <c:numCache>
                <c:formatCode>General</c:formatCode>
                <c:ptCount val="2"/>
                <c:pt idx="0">
                  <c:v>352</c:v>
                </c:pt>
                <c:pt idx="1">
                  <c:v>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78-234F-A282-1A037726BA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01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Età dei pazienti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Dati!$C$7</c:f>
              <c:strCache>
                <c:ptCount val="1"/>
                <c:pt idx="0">
                  <c:v>Min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Dati!$B$7</c:f>
              <c:strCache>
                <c:ptCount val="1"/>
                <c:pt idx="0">
                  <c:v>Età</c:v>
                </c:pt>
              </c:strCache>
            </c:strRef>
          </c:cat>
          <c:val>
            <c:numRef>
              <c:f>Dati!$C$8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3E-7B4C-A3ED-1BFAFF0EB7B6}"/>
            </c:ext>
          </c:extLst>
        </c:ser>
        <c:ser>
          <c:idx val="1"/>
          <c:order val="1"/>
          <c:tx>
            <c:strRef>
              <c:f>Dati!$D$7</c:f>
              <c:strCache>
                <c:ptCount val="1"/>
                <c:pt idx="0">
                  <c:v>Media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FF-E745-A42C-13874AC6E8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Dati!$B$7</c:f>
              <c:strCache>
                <c:ptCount val="1"/>
                <c:pt idx="0">
                  <c:v>Età</c:v>
                </c:pt>
              </c:strCache>
            </c:strRef>
          </c:cat>
          <c:val>
            <c:numRef>
              <c:f>Dati!$D$8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3E-7B4C-A3ED-1BFAFF0EB7B6}"/>
            </c:ext>
          </c:extLst>
        </c:ser>
        <c:ser>
          <c:idx val="2"/>
          <c:order val="2"/>
          <c:tx>
            <c:strRef>
              <c:f>Dati!$E$7</c:f>
              <c:strCache>
                <c:ptCount val="1"/>
                <c:pt idx="0">
                  <c:v>Max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Dati!$B$7</c:f>
              <c:strCache>
                <c:ptCount val="1"/>
                <c:pt idx="0">
                  <c:v>Età</c:v>
                </c:pt>
              </c:strCache>
            </c:strRef>
          </c:cat>
          <c:val>
            <c:numRef>
              <c:f>Dati!$E$8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3E-7B4C-A3ED-1BFAFF0EB7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7"/>
        <c:overlap val="-93"/>
        <c:axId val="421002512"/>
        <c:axId val="421003824"/>
      </c:barChart>
      <c:catAx>
        <c:axId val="4210025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21003824"/>
        <c:crosses val="autoZero"/>
        <c:auto val="1"/>
        <c:lblAlgn val="ctr"/>
        <c:lblOffset val="100"/>
        <c:noMultiLvlLbl val="0"/>
      </c:catAx>
      <c:valAx>
        <c:axId val="42100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/>
                  <a:t>Anni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1002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997594050743668E-2"/>
          <c:y val="0.87089966385780726"/>
          <c:w val="0.88889370078740149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6350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BMI pre-operatorio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Dati!$C$7</c:f>
              <c:strCache>
                <c:ptCount val="1"/>
                <c:pt idx="0">
                  <c:v>Min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Dati!$B$10</c:f>
              <c:strCache>
                <c:ptCount val="1"/>
                <c:pt idx="0">
                  <c:v>BMI pre-operatorio</c:v>
                </c:pt>
              </c:strCache>
            </c:strRef>
          </c:cat>
          <c:val>
            <c:numRef>
              <c:f>Dati!$C$11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09-544C-9E54-10C7A6455018}"/>
            </c:ext>
          </c:extLst>
        </c:ser>
        <c:ser>
          <c:idx val="1"/>
          <c:order val="1"/>
          <c:tx>
            <c:strRef>
              <c:f>Dati!$D$7</c:f>
              <c:strCache>
                <c:ptCount val="1"/>
                <c:pt idx="0">
                  <c:v>Media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Dati!$B$10</c:f>
              <c:strCache>
                <c:ptCount val="1"/>
                <c:pt idx="0">
                  <c:v>BMI pre-operatorio</c:v>
                </c:pt>
              </c:strCache>
            </c:strRef>
          </c:cat>
          <c:val>
            <c:numRef>
              <c:f>Dati!$D$11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09-544C-9E54-10C7A6455018}"/>
            </c:ext>
          </c:extLst>
        </c:ser>
        <c:ser>
          <c:idx val="2"/>
          <c:order val="2"/>
          <c:tx>
            <c:strRef>
              <c:f>Dati!$E$7</c:f>
              <c:strCache>
                <c:ptCount val="1"/>
                <c:pt idx="0">
                  <c:v>Max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Dati!$B$10</c:f>
              <c:strCache>
                <c:ptCount val="1"/>
                <c:pt idx="0">
                  <c:v>BMI pre-operatorio</c:v>
                </c:pt>
              </c:strCache>
            </c:strRef>
          </c:cat>
          <c:val>
            <c:numRef>
              <c:f>Dati!$E$11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09-544C-9E54-10C7A6455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7"/>
        <c:overlap val="-93"/>
        <c:axId val="421002512"/>
        <c:axId val="421003824"/>
      </c:barChart>
      <c:catAx>
        <c:axId val="4210025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21003824"/>
        <c:crosses val="autoZero"/>
        <c:auto val="1"/>
        <c:lblAlgn val="ctr"/>
        <c:lblOffset val="100"/>
        <c:noMultiLvlLbl val="0"/>
      </c:catAx>
      <c:valAx>
        <c:axId val="42100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/>
                  <a:t>Kg/m2</a:t>
                </a:r>
              </a:p>
            </c:rich>
          </c:tx>
          <c:layout>
            <c:manualLayout>
              <c:xMode val="edge"/>
              <c:yMode val="edge"/>
              <c:x val="2.7777777777777776E-2"/>
              <c:y val="0.399221255237832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1002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997594050743668E-2"/>
          <c:y val="0.87089966385780726"/>
          <c:w val="0.88889370078740149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6350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Tipologie</a:t>
            </a:r>
            <a:r>
              <a:rPr lang="en-US" b="1" dirty="0"/>
              <a:t> di </a:t>
            </a:r>
            <a:r>
              <a:rPr lang="en-US" b="1" dirty="0" err="1"/>
              <a:t>interventi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7003145987954207"/>
          <c:y val="0.28633161500090315"/>
          <c:w val="0.79057583909167251"/>
          <c:h val="0.3982312897540287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Dati!$C$4:$G$4</c:f>
              <c:strCache>
                <c:ptCount val="5"/>
                <c:pt idx="0">
                  <c:v>OAGB</c:v>
                </c:pt>
                <c:pt idx="1">
                  <c:v>Sleeve Gastrectomy</c:v>
                </c:pt>
                <c:pt idx="2">
                  <c:v>RYGB</c:v>
                </c:pt>
                <c:pt idx="3">
                  <c:v>LAP BAND</c:v>
                </c:pt>
                <c:pt idx="4">
                  <c:v>SADIS</c:v>
                </c:pt>
              </c:strCache>
            </c:strRef>
          </c:cat>
          <c:val>
            <c:numRef>
              <c:f>Dati!$C$5:$G$5</c:f>
              <c:numCache>
                <c:formatCode>General</c:formatCode>
                <c:ptCount val="5"/>
                <c:pt idx="0">
                  <c:v>322</c:v>
                </c:pt>
                <c:pt idx="1">
                  <c:v>312</c:v>
                </c:pt>
                <c:pt idx="2">
                  <c:v>42</c:v>
                </c:pt>
                <c:pt idx="3">
                  <c:v>12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B4-BE42-B72A-13B1EC2F23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992016"/>
        <c:axId val="420995952"/>
      </c:barChart>
      <c:catAx>
        <c:axId val="420992016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0995952"/>
        <c:crosses val="autoZero"/>
        <c:auto val="1"/>
        <c:lblAlgn val="ctr"/>
        <c:lblOffset val="100"/>
        <c:noMultiLvlLbl val="0"/>
      </c:catAx>
      <c:valAx>
        <c:axId val="42099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/>
                  <a:t>Numero di interventi</a:t>
                </a:r>
              </a:p>
            </c:rich>
          </c:tx>
          <c:layout>
            <c:manualLayout>
              <c:xMode val="edge"/>
              <c:yMode val="edge"/>
              <c:x val="2.5000000000000001E-2"/>
              <c:y val="0.295489938757655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0992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6350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Complicanze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7BE-AC4B-BC9A-B28357944FD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7BE-AC4B-BC9A-B28357944FD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Dati!$C$22:$D$22</c:f>
              <c:strCache>
                <c:ptCount val="2"/>
                <c:pt idx="0">
                  <c:v>Complicanze </c:v>
                </c:pt>
                <c:pt idx="1">
                  <c:v>No complicanze</c:v>
                </c:pt>
              </c:strCache>
            </c:strRef>
          </c:cat>
          <c:val>
            <c:numRef>
              <c:f>Dati!$C$23:$D$23</c:f>
              <c:numCache>
                <c:formatCode>General</c:formatCode>
                <c:ptCount val="2"/>
                <c:pt idx="0">
                  <c:v>9</c:v>
                </c:pt>
                <c:pt idx="1">
                  <c:v>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BE-AC4B-BC9A-B28357944F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88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829111986001749"/>
          <c:y val="0.84220873432487608"/>
          <c:w val="0.72341776027996507"/>
          <c:h val="8.3717191601049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INTERVENTI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A7-F94A-B1DB-0CC0FBDBB4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A7-F94A-B1DB-0CC0FBDBB4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Dati!$C$19:$D$19</c:f>
              <c:strCache>
                <c:ptCount val="2"/>
                <c:pt idx="0">
                  <c:v>Interventi di revisione</c:v>
                </c:pt>
                <c:pt idx="1">
                  <c:v>1° Intervento Bariatrico</c:v>
                </c:pt>
              </c:strCache>
            </c:strRef>
          </c:cat>
          <c:val>
            <c:numRef>
              <c:f>Dati!$C$20:$D$20</c:f>
              <c:numCache>
                <c:formatCode>General</c:formatCode>
                <c:ptCount val="2"/>
                <c:pt idx="0">
                  <c:v>174</c:v>
                </c:pt>
                <c:pt idx="1">
                  <c:v>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A7-F94A-B1DB-0CC0FBDBB4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Tipologia</a:t>
            </a:r>
            <a:r>
              <a:rPr lang="en-US" b="1" dirty="0"/>
              <a:t> </a:t>
            </a:r>
            <a:r>
              <a:rPr lang="en-US" b="1" dirty="0" err="1"/>
              <a:t>complicanze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1971960021415054"/>
          <c:y val="0.17162171050288877"/>
          <c:w val="0.75769772528433954"/>
          <c:h val="0.69065404910323713"/>
        </c:manualLayout>
      </c:layout>
      <c:barChart>
        <c:barDir val="col"/>
        <c:grouping val="stacked"/>
        <c:varyColors val="0"/>
        <c:ser>
          <c:idx val="0"/>
          <c:order val="0"/>
          <c:tx>
            <c:v>Sleeve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9CB4E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7CD-4047-9E38-17E83D8FF78F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7CD-4047-9E38-17E83D8FF78F}"/>
              </c:ext>
            </c:extLst>
          </c:dPt>
          <c:cat>
            <c:strRef>
              <c:f>(Dati!$C$13,Dati!$F$13,Dati!$G$13)</c:f>
              <c:strCache>
                <c:ptCount val="3"/>
                <c:pt idx="0">
                  <c:v>Fistole post-operatorie</c:v>
                </c:pt>
                <c:pt idx="1">
                  <c:v>Sanguinamenti maggiori</c:v>
                </c:pt>
                <c:pt idx="2">
                  <c:v>Polmoniti</c:v>
                </c:pt>
              </c:strCache>
            </c:strRef>
          </c:cat>
          <c:val>
            <c:numRef>
              <c:f>(Dati!$D$14,Dati!$F$14:$G$14)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CD-4047-9E38-17E83D8FF78F}"/>
            </c:ext>
          </c:extLst>
        </c:ser>
        <c:ser>
          <c:idx val="1"/>
          <c:order val="1"/>
          <c:tx>
            <c:strRef>
              <c:f>Dati!$E$13</c:f>
              <c:strCache>
                <c:ptCount val="1"/>
                <c:pt idx="0">
                  <c:v>OAGB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(Dati!$C$13,Dati!$F$13,Dati!$G$13)</c:f>
              <c:strCache>
                <c:ptCount val="3"/>
                <c:pt idx="0">
                  <c:v>Fistole post-operatorie</c:v>
                </c:pt>
                <c:pt idx="1">
                  <c:v>Sanguinamenti maggiori</c:v>
                </c:pt>
                <c:pt idx="2">
                  <c:v>Polmoniti</c:v>
                </c:pt>
              </c:strCache>
            </c:strRef>
          </c:cat>
          <c:val>
            <c:numRef>
              <c:f>Dati!$E$14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7CD-4047-9E38-17E83D8FF7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5"/>
        <c:overlap val="100"/>
        <c:axId val="531850848"/>
        <c:axId val="531848880"/>
      </c:barChart>
      <c:catAx>
        <c:axId val="53185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31848880"/>
        <c:crosses val="autoZero"/>
        <c:auto val="1"/>
        <c:lblAlgn val="ctr"/>
        <c:lblOffset val="100"/>
        <c:noMultiLvlLbl val="0"/>
      </c:catAx>
      <c:valAx>
        <c:axId val="53184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/>
                  <a:t>Numero</a:t>
                </a:r>
                <a:r>
                  <a:rPr lang="en-US" sz="1050" b="1" baseline="0"/>
                  <a:t> di complicazioni</a:t>
                </a:r>
                <a:endParaRPr lang="en-US" sz="1050" b="1"/>
              </a:p>
            </c:rich>
          </c:tx>
          <c:layout>
            <c:manualLayout>
              <c:xMode val="edge"/>
              <c:yMode val="edge"/>
              <c:x val="2.2222222222222223E-2"/>
              <c:y val="0.25829368985126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3185084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66675415573053"/>
          <c:y val="0.15261305227471567"/>
          <c:w val="0.13055468066491688"/>
          <c:h val="0.1569697342519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rgbClr val="1E5082"/>
                </a:solidFill>
              </a:rPr>
              <a:t>Interventi</a:t>
            </a:r>
            <a:r>
              <a:rPr lang="en-US" dirty="0">
                <a:solidFill>
                  <a:srgbClr val="1E5082"/>
                </a:solidFill>
              </a:rPr>
              <a:t> </a:t>
            </a:r>
            <a:r>
              <a:rPr lang="en-US" dirty="0" err="1">
                <a:solidFill>
                  <a:srgbClr val="1E5082"/>
                </a:solidFill>
              </a:rPr>
              <a:t>eseguiti</a:t>
            </a:r>
            <a:r>
              <a:rPr lang="en-US" dirty="0">
                <a:solidFill>
                  <a:srgbClr val="1E5082"/>
                </a:solidFill>
              </a:rPr>
              <a:t>: 1253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Interventi eseguiti: 1253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54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9046-0042-BD09-CC2FB56AB7A1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046-0042-BD09-CC2FB56AB7A1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046-0042-BD09-CC2FB56AB7A1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046-0042-BD09-CC2FB56AB7A1}"/>
              </c:ext>
            </c:extLst>
          </c:dPt>
          <c:dPt>
            <c:idx val="4"/>
            <c:bubble3D val="0"/>
            <c:spPr>
              <a:solidFill>
                <a:schemeClr val="accent1">
                  <a:shade val="53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9046-0042-BD09-CC2FB56AB7A1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OAGB 49% (612)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046-0042-BD09-CC2FB56AB7A1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SLEEVE 20% (252)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046-0042-BD09-CC2FB56AB7A1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RYGB 8% </a:t>
                    </a:r>
                    <a:r>
                      <a:rPr lang="en-US" baseline="0" dirty="0"/>
                      <a:t>(104)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046-0042-BD09-CC2FB56AB7A1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BARICLIP</a:t>
                    </a:r>
                    <a:r>
                      <a:rPr lang="en-US" baseline="0" dirty="0"/>
                      <a:t> 7% (84)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046-0042-BD09-CC2FB56AB7A1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REDO</a:t>
                    </a:r>
                    <a:r>
                      <a:rPr lang="en-US" baseline="0" dirty="0"/>
                      <a:t> e </a:t>
                    </a:r>
                    <a:r>
                      <a:rPr lang="en-US" baseline="0" dirty="0" err="1"/>
                      <a:t>varie</a:t>
                    </a:r>
                    <a:r>
                      <a:rPr lang="en-US" dirty="0"/>
                      <a:t> </a:t>
                    </a: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r>
                      <a:rPr lang="en-US" baseline="0" dirty="0"/>
                      <a:t>16% (201)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046-0042-BD09-CC2FB56AB7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Foglio1!$A$2:$A$6</c:f>
              <c:strCache>
                <c:ptCount val="5"/>
                <c:pt idx="0">
                  <c:v>MiniByPass</c:v>
                </c:pt>
                <c:pt idx="1">
                  <c:v>Sleeve</c:v>
                </c:pt>
                <c:pt idx="2">
                  <c:v>Roux en Y</c:v>
                </c:pt>
                <c:pt idx="3">
                  <c:v>Bariclip</c:v>
                </c:pt>
                <c:pt idx="4">
                  <c:v>Revisioni e varie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612</c:v>
                </c:pt>
                <c:pt idx="1">
                  <c:v>252</c:v>
                </c:pt>
                <c:pt idx="2">
                  <c:v>104</c:v>
                </c:pt>
                <c:pt idx="3">
                  <c:v>84</c:v>
                </c:pt>
                <c:pt idx="4">
                  <c:v>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046-0042-BD09-CC2FB56AB7A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>
                <a:solidFill>
                  <a:srgbClr val="1E5082"/>
                </a:solidFill>
              </a:rPr>
              <a:t>Complicanze post-operatorie maggiori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1.3541666666666667E-2"/>
          <c:y val="0.16731627296587931"/>
          <c:w val="0.9770833333333333"/>
          <c:h val="0.765671332750072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Leak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Foglio1!$A$2:$A$7</c:f>
              <c:strCache>
                <c:ptCount val="6"/>
                <c:pt idx="0">
                  <c:v>MiniByPass</c:v>
                </c:pt>
                <c:pt idx="1">
                  <c:v>Sleeve</c:v>
                </c:pt>
                <c:pt idx="2">
                  <c:v>Bariclip</c:v>
                </c:pt>
                <c:pt idx="3">
                  <c:v>Roux en Y</c:v>
                </c:pt>
                <c:pt idx="4">
                  <c:v>Revisioni e varie</c:v>
                </c:pt>
                <c:pt idx="5">
                  <c:v>DECESSI sul totale</c:v>
                </c:pt>
              </c:strCache>
            </c:strRef>
          </c:cat>
          <c:val>
            <c:numRef>
              <c:f>Foglio1!$B$2:$B$7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1E-434D-BDEF-0E6BCDCB367A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Emorragia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Foglio1!$A$2:$A$7</c:f>
              <c:strCache>
                <c:ptCount val="6"/>
                <c:pt idx="0">
                  <c:v>MiniByPass</c:v>
                </c:pt>
                <c:pt idx="1">
                  <c:v>Sleeve</c:v>
                </c:pt>
                <c:pt idx="2">
                  <c:v>Bariclip</c:v>
                </c:pt>
                <c:pt idx="3">
                  <c:v>Roux en Y</c:v>
                </c:pt>
                <c:pt idx="4">
                  <c:v>Revisioni e varie</c:v>
                </c:pt>
                <c:pt idx="5">
                  <c:v>DECESSI sul totale</c:v>
                </c:pt>
              </c:strCache>
            </c:strRef>
          </c:cat>
          <c:val>
            <c:numRef>
              <c:f>Foglio1!$C$2:$C$7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1E-434D-BDEF-0E6BCDCB367A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Slippage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Foglio1!$A$2:$A$7</c:f>
              <c:strCache>
                <c:ptCount val="6"/>
                <c:pt idx="0">
                  <c:v>MiniByPass</c:v>
                </c:pt>
                <c:pt idx="1">
                  <c:v>Sleeve</c:v>
                </c:pt>
                <c:pt idx="2">
                  <c:v>Bariclip</c:v>
                </c:pt>
                <c:pt idx="3">
                  <c:v>Roux en Y</c:v>
                </c:pt>
                <c:pt idx="4">
                  <c:v>Revisioni e varie</c:v>
                </c:pt>
                <c:pt idx="5">
                  <c:v>DECESSI sul totale</c:v>
                </c:pt>
              </c:strCache>
            </c:strRef>
          </c:cat>
          <c:val>
            <c:numRef>
              <c:f>Foglio1!$D$2:$D$7</c:f>
              <c:numCache>
                <c:formatCode>General</c:formatCode>
                <c:ptCount val="6"/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1E-434D-BDEF-0E6BCDCB367A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Morte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Foglio1!$A$2:$A$7</c:f>
              <c:strCache>
                <c:ptCount val="6"/>
                <c:pt idx="0">
                  <c:v>MiniByPass</c:v>
                </c:pt>
                <c:pt idx="1">
                  <c:v>Sleeve</c:v>
                </c:pt>
                <c:pt idx="2">
                  <c:v>Bariclip</c:v>
                </c:pt>
                <c:pt idx="3">
                  <c:v>Roux en Y</c:v>
                </c:pt>
                <c:pt idx="4">
                  <c:v>Revisioni e varie</c:v>
                </c:pt>
                <c:pt idx="5">
                  <c:v>DECESSI sul totale</c:v>
                </c:pt>
              </c:strCache>
            </c:strRef>
          </c:cat>
          <c:val>
            <c:numRef>
              <c:f>Foglio1!$E$2:$E$7</c:f>
              <c:numCache>
                <c:formatCode>General</c:formatCode>
                <c:ptCount val="6"/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1E-434D-BDEF-0E6BCDCB367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156919456"/>
        <c:axId val="1"/>
      </c:barChart>
      <c:catAx>
        <c:axId val="1156919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56919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010C6D-DA37-F946-9CC8-CF7A2A88DA11}" type="doc">
      <dgm:prSet loTypeId="urn:microsoft.com/office/officeart/2005/8/layout/cycle5" loCatId="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EDC8D9CE-718C-CC4A-97E1-941974C1070F}">
      <dgm:prSet phldrT="[Testo]"/>
      <dgm:spPr>
        <a:ln>
          <a:solidFill>
            <a:srgbClr val="1E5082"/>
          </a:solidFill>
        </a:ln>
      </dgm:spPr>
      <dgm:t>
        <a:bodyPr/>
        <a:lstStyle/>
        <a:p>
          <a:r>
            <a:rPr lang="it-IT">
              <a:solidFill>
                <a:srgbClr val="1E5082"/>
              </a:solidFill>
            </a:rPr>
            <a:t>I CHIRURGHI</a:t>
          </a:r>
          <a:endParaRPr lang="it-IT" dirty="0">
            <a:solidFill>
              <a:srgbClr val="1E5082"/>
            </a:solidFill>
          </a:endParaRPr>
        </a:p>
      </dgm:t>
    </dgm:pt>
    <dgm:pt modelId="{2B8A98A6-B83D-174F-8BA4-AEEAE61742EA}" type="parTrans" cxnId="{DC9E1A4D-3FD7-F74E-A358-4F28A90CA709}">
      <dgm:prSet/>
      <dgm:spPr/>
      <dgm:t>
        <a:bodyPr/>
        <a:lstStyle/>
        <a:p>
          <a:endParaRPr lang="it-IT">
            <a:solidFill>
              <a:srgbClr val="1E5082"/>
            </a:solidFill>
          </a:endParaRPr>
        </a:p>
      </dgm:t>
    </dgm:pt>
    <dgm:pt modelId="{CE58A0B0-3293-574A-AA5F-8C88DCBCE50E}" type="sibTrans" cxnId="{DC9E1A4D-3FD7-F74E-A358-4F28A90CA709}">
      <dgm:prSet/>
      <dgm:spPr/>
      <dgm:t>
        <a:bodyPr/>
        <a:lstStyle/>
        <a:p>
          <a:endParaRPr lang="it-IT">
            <a:solidFill>
              <a:srgbClr val="1E5082"/>
            </a:solidFill>
          </a:endParaRPr>
        </a:p>
      </dgm:t>
    </dgm:pt>
    <dgm:pt modelId="{858C5867-48FA-6B4D-A8C6-54411443B821}">
      <dgm:prSet phldrT="[Testo]"/>
      <dgm:spPr>
        <a:ln>
          <a:solidFill>
            <a:srgbClr val="1E5082"/>
          </a:solidFill>
        </a:ln>
      </dgm:spPr>
      <dgm:t>
        <a:bodyPr/>
        <a:lstStyle/>
        <a:p>
          <a:r>
            <a:rPr lang="it-IT" dirty="0">
              <a:solidFill>
                <a:srgbClr val="1E5082"/>
              </a:solidFill>
            </a:rPr>
            <a:t>LA PSICHIATRA</a:t>
          </a:r>
        </a:p>
      </dgm:t>
    </dgm:pt>
    <dgm:pt modelId="{AAF9D64D-21A9-0C4C-9AA8-7E51AE84C369}" type="parTrans" cxnId="{0DF2AC34-DBDD-9140-9CEC-7EFAA9DD7110}">
      <dgm:prSet/>
      <dgm:spPr/>
      <dgm:t>
        <a:bodyPr/>
        <a:lstStyle/>
        <a:p>
          <a:endParaRPr lang="it-IT">
            <a:solidFill>
              <a:srgbClr val="1E5082"/>
            </a:solidFill>
          </a:endParaRPr>
        </a:p>
      </dgm:t>
    </dgm:pt>
    <dgm:pt modelId="{7C1BA247-F45E-BB4E-BCFF-208BA545A284}" type="sibTrans" cxnId="{0DF2AC34-DBDD-9140-9CEC-7EFAA9DD7110}">
      <dgm:prSet/>
      <dgm:spPr/>
      <dgm:t>
        <a:bodyPr/>
        <a:lstStyle/>
        <a:p>
          <a:endParaRPr lang="it-IT">
            <a:solidFill>
              <a:srgbClr val="1E5082"/>
            </a:solidFill>
          </a:endParaRPr>
        </a:p>
      </dgm:t>
    </dgm:pt>
    <dgm:pt modelId="{70B8FA71-C788-934C-B04B-C0EE91C606FC}">
      <dgm:prSet phldrT="[Testo]"/>
      <dgm:spPr>
        <a:ln>
          <a:solidFill>
            <a:srgbClr val="1E5082"/>
          </a:solidFill>
        </a:ln>
      </dgm:spPr>
      <dgm:t>
        <a:bodyPr/>
        <a:lstStyle/>
        <a:p>
          <a:r>
            <a:rPr lang="it-IT">
              <a:solidFill>
                <a:srgbClr val="1E5082"/>
              </a:solidFill>
            </a:rPr>
            <a:t>LE NUTRIZIONISTE</a:t>
          </a:r>
          <a:endParaRPr lang="it-IT" dirty="0">
            <a:solidFill>
              <a:srgbClr val="1E5082"/>
            </a:solidFill>
          </a:endParaRPr>
        </a:p>
      </dgm:t>
    </dgm:pt>
    <dgm:pt modelId="{303E0147-D433-F648-A542-00565D31B3C2}" type="parTrans" cxnId="{8E573C87-8332-E04A-B128-1FA6C92D92F0}">
      <dgm:prSet/>
      <dgm:spPr/>
      <dgm:t>
        <a:bodyPr/>
        <a:lstStyle/>
        <a:p>
          <a:endParaRPr lang="it-IT">
            <a:solidFill>
              <a:srgbClr val="1E5082"/>
            </a:solidFill>
          </a:endParaRPr>
        </a:p>
      </dgm:t>
    </dgm:pt>
    <dgm:pt modelId="{CFAAAA55-2E49-9C45-B4B1-3C107A6FE769}" type="sibTrans" cxnId="{8E573C87-8332-E04A-B128-1FA6C92D92F0}">
      <dgm:prSet/>
      <dgm:spPr/>
      <dgm:t>
        <a:bodyPr/>
        <a:lstStyle/>
        <a:p>
          <a:endParaRPr lang="it-IT">
            <a:solidFill>
              <a:srgbClr val="1E5082"/>
            </a:solidFill>
          </a:endParaRPr>
        </a:p>
      </dgm:t>
    </dgm:pt>
    <dgm:pt modelId="{EFA4AE14-5060-7848-A11D-148A290AFCC3}">
      <dgm:prSet phldrT="[Testo]"/>
      <dgm:spPr>
        <a:ln>
          <a:solidFill>
            <a:srgbClr val="1E5082"/>
          </a:solidFill>
        </a:ln>
      </dgm:spPr>
      <dgm:t>
        <a:bodyPr/>
        <a:lstStyle/>
        <a:p>
          <a:r>
            <a:rPr lang="it-IT">
              <a:solidFill>
                <a:srgbClr val="1E5082"/>
              </a:solidFill>
            </a:rPr>
            <a:t>L'ENDOCRINOLOGO</a:t>
          </a:r>
          <a:endParaRPr lang="it-IT" dirty="0">
            <a:solidFill>
              <a:srgbClr val="1E5082"/>
            </a:solidFill>
          </a:endParaRPr>
        </a:p>
      </dgm:t>
    </dgm:pt>
    <dgm:pt modelId="{3EF80A7E-2565-8946-AD40-539A6D72195A}" type="parTrans" cxnId="{BEF83764-EF11-9D42-B238-7153A431C317}">
      <dgm:prSet/>
      <dgm:spPr/>
      <dgm:t>
        <a:bodyPr/>
        <a:lstStyle/>
        <a:p>
          <a:endParaRPr lang="it-IT">
            <a:solidFill>
              <a:srgbClr val="1E5082"/>
            </a:solidFill>
          </a:endParaRPr>
        </a:p>
      </dgm:t>
    </dgm:pt>
    <dgm:pt modelId="{7EC6BABA-7C2C-EA4B-A3E7-813456D17D6A}" type="sibTrans" cxnId="{BEF83764-EF11-9D42-B238-7153A431C317}">
      <dgm:prSet/>
      <dgm:spPr/>
      <dgm:t>
        <a:bodyPr/>
        <a:lstStyle/>
        <a:p>
          <a:endParaRPr lang="it-IT">
            <a:solidFill>
              <a:srgbClr val="1E5082"/>
            </a:solidFill>
          </a:endParaRPr>
        </a:p>
      </dgm:t>
    </dgm:pt>
    <dgm:pt modelId="{EA1A7CA8-7BE2-D444-A2A9-7E7EA3DDBDF1}">
      <dgm:prSet phldrT="[Testo]"/>
      <dgm:spPr>
        <a:ln>
          <a:solidFill>
            <a:srgbClr val="1E5082"/>
          </a:solidFill>
        </a:ln>
      </dgm:spPr>
      <dgm:t>
        <a:bodyPr/>
        <a:lstStyle/>
        <a:p>
          <a:r>
            <a:rPr lang="it-IT">
              <a:solidFill>
                <a:srgbClr val="1E5082"/>
              </a:solidFill>
            </a:rPr>
            <a:t>L'ANESTESISTA</a:t>
          </a:r>
          <a:endParaRPr lang="it-IT" dirty="0">
            <a:solidFill>
              <a:srgbClr val="1E5082"/>
            </a:solidFill>
          </a:endParaRPr>
        </a:p>
      </dgm:t>
    </dgm:pt>
    <dgm:pt modelId="{909698E3-F170-5F49-80AB-9223E5CB40FF}" type="parTrans" cxnId="{24495B19-7EFA-254C-B78D-C4F34DAE4C17}">
      <dgm:prSet/>
      <dgm:spPr/>
      <dgm:t>
        <a:bodyPr/>
        <a:lstStyle/>
        <a:p>
          <a:endParaRPr lang="it-IT">
            <a:solidFill>
              <a:srgbClr val="1E5082"/>
            </a:solidFill>
          </a:endParaRPr>
        </a:p>
      </dgm:t>
    </dgm:pt>
    <dgm:pt modelId="{C2E6D1B5-34EC-D94F-9ED8-A6D77F351BC6}" type="sibTrans" cxnId="{24495B19-7EFA-254C-B78D-C4F34DAE4C17}">
      <dgm:prSet/>
      <dgm:spPr/>
      <dgm:t>
        <a:bodyPr/>
        <a:lstStyle/>
        <a:p>
          <a:endParaRPr lang="it-IT">
            <a:solidFill>
              <a:srgbClr val="1E5082"/>
            </a:solidFill>
          </a:endParaRPr>
        </a:p>
      </dgm:t>
    </dgm:pt>
    <dgm:pt modelId="{C0DB13E9-4C9F-F74A-A069-F73C37F8485A}" type="pres">
      <dgm:prSet presAssocID="{D1010C6D-DA37-F946-9CC8-CF7A2A88DA11}" presName="cycle" presStyleCnt="0">
        <dgm:presLayoutVars>
          <dgm:dir/>
          <dgm:resizeHandles val="exact"/>
        </dgm:presLayoutVars>
      </dgm:prSet>
      <dgm:spPr/>
    </dgm:pt>
    <dgm:pt modelId="{0B2F3FE7-8900-F743-9EF1-2A9FB81EE531}" type="pres">
      <dgm:prSet presAssocID="{EDC8D9CE-718C-CC4A-97E1-941974C1070F}" presName="node" presStyleLbl="node1" presStyleIdx="0" presStyleCnt="5">
        <dgm:presLayoutVars>
          <dgm:bulletEnabled val="1"/>
        </dgm:presLayoutVars>
      </dgm:prSet>
      <dgm:spPr/>
    </dgm:pt>
    <dgm:pt modelId="{5495953C-ACC3-1742-B803-1C88BF1C8015}" type="pres">
      <dgm:prSet presAssocID="{EDC8D9CE-718C-CC4A-97E1-941974C1070F}" presName="spNode" presStyleCnt="0"/>
      <dgm:spPr/>
    </dgm:pt>
    <dgm:pt modelId="{6A44C457-D049-FA41-8444-386DF177E6A5}" type="pres">
      <dgm:prSet presAssocID="{CE58A0B0-3293-574A-AA5F-8C88DCBCE50E}" presName="sibTrans" presStyleLbl="sibTrans1D1" presStyleIdx="0" presStyleCnt="5"/>
      <dgm:spPr/>
    </dgm:pt>
    <dgm:pt modelId="{D87A26A4-69FE-AF41-87CA-97F07F852C17}" type="pres">
      <dgm:prSet presAssocID="{858C5867-48FA-6B4D-A8C6-54411443B821}" presName="node" presStyleLbl="node1" presStyleIdx="1" presStyleCnt="5">
        <dgm:presLayoutVars>
          <dgm:bulletEnabled val="1"/>
        </dgm:presLayoutVars>
      </dgm:prSet>
      <dgm:spPr/>
    </dgm:pt>
    <dgm:pt modelId="{4ACF63DC-4BFD-D048-87CF-CC119C7B42C0}" type="pres">
      <dgm:prSet presAssocID="{858C5867-48FA-6B4D-A8C6-54411443B821}" presName="spNode" presStyleCnt="0"/>
      <dgm:spPr/>
    </dgm:pt>
    <dgm:pt modelId="{EBF2C9F2-B5CF-7744-A251-6215B713C54A}" type="pres">
      <dgm:prSet presAssocID="{7C1BA247-F45E-BB4E-BCFF-208BA545A284}" presName="sibTrans" presStyleLbl="sibTrans1D1" presStyleIdx="1" presStyleCnt="5"/>
      <dgm:spPr/>
    </dgm:pt>
    <dgm:pt modelId="{33DF2BD3-DD33-F747-8B8C-BB1E2F841F7A}" type="pres">
      <dgm:prSet presAssocID="{70B8FA71-C788-934C-B04B-C0EE91C606FC}" presName="node" presStyleLbl="node1" presStyleIdx="2" presStyleCnt="5">
        <dgm:presLayoutVars>
          <dgm:bulletEnabled val="1"/>
        </dgm:presLayoutVars>
      </dgm:prSet>
      <dgm:spPr/>
    </dgm:pt>
    <dgm:pt modelId="{5D92E9EB-8274-2D47-B360-83BB663897C1}" type="pres">
      <dgm:prSet presAssocID="{70B8FA71-C788-934C-B04B-C0EE91C606FC}" presName="spNode" presStyleCnt="0"/>
      <dgm:spPr/>
    </dgm:pt>
    <dgm:pt modelId="{A5ED6237-7CD2-FA4D-9FCE-44FBFC6E6675}" type="pres">
      <dgm:prSet presAssocID="{CFAAAA55-2E49-9C45-B4B1-3C107A6FE769}" presName="sibTrans" presStyleLbl="sibTrans1D1" presStyleIdx="2" presStyleCnt="5"/>
      <dgm:spPr/>
    </dgm:pt>
    <dgm:pt modelId="{E34D52DE-48F8-EB46-8A66-C64426CD85F6}" type="pres">
      <dgm:prSet presAssocID="{EFA4AE14-5060-7848-A11D-148A290AFCC3}" presName="node" presStyleLbl="node1" presStyleIdx="3" presStyleCnt="5">
        <dgm:presLayoutVars>
          <dgm:bulletEnabled val="1"/>
        </dgm:presLayoutVars>
      </dgm:prSet>
      <dgm:spPr/>
    </dgm:pt>
    <dgm:pt modelId="{60A5D044-F2BC-3C46-A50E-CD2D6C3CC51B}" type="pres">
      <dgm:prSet presAssocID="{EFA4AE14-5060-7848-A11D-148A290AFCC3}" presName="spNode" presStyleCnt="0"/>
      <dgm:spPr/>
    </dgm:pt>
    <dgm:pt modelId="{5E184945-58F9-0848-BAFF-E84F671C851C}" type="pres">
      <dgm:prSet presAssocID="{7EC6BABA-7C2C-EA4B-A3E7-813456D17D6A}" presName="sibTrans" presStyleLbl="sibTrans1D1" presStyleIdx="3" presStyleCnt="5"/>
      <dgm:spPr/>
    </dgm:pt>
    <dgm:pt modelId="{BE89DB65-EA60-0D41-9FCA-BE7DE1E3553C}" type="pres">
      <dgm:prSet presAssocID="{EA1A7CA8-7BE2-D444-A2A9-7E7EA3DDBDF1}" presName="node" presStyleLbl="node1" presStyleIdx="4" presStyleCnt="5">
        <dgm:presLayoutVars>
          <dgm:bulletEnabled val="1"/>
        </dgm:presLayoutVars>
      </dgm:prSet>
      <dgm:spPr/>
    </dgm:pt>
    <dgm:pt modelId="{A8214240-9AA5-FD4F-B9E5-B01539A63A14}" type="pres">
      <dgm:prSet presAssocID="{EA1A7CA8-7BE2-D444-A2A9-7E7EA3DDBDF1}" presName="spNode" presStyleCnt="0"/>
      <dgm:spPr/>
    </dgm:pt>
    <dgm:pt modelId="{68A771C2-BDD3-3043-9C81-BBF9B6CB6AAE}" type="pres">
      <dgm:prSet presAssocID="{C2E6D1B5-34EC-D94F-9ED8-A6D77F351BC6}" presName="sibTrans" presStyleLbl="sibTrans1D1" presStyleIdx="4" presStyleCnt="5"/>
      <dgm:spPr/>
    </dgm:pt>
  </dgm:ptLst>
  <dgm:cxnLst>
    <dgm:cxn modelId="{EDCEB60E-1259-0447-BF38-D68DAFD1B524}" type="presOf" srcId="{C2E6D1B5-34EC-D94F-9ED8-A6D77F351BC6}" destId="{68A771C2-BDD3-3043-9C81-BBF9B6CB6AAE}" srcOrd="0" destOrd="0" presId="urn:microsoft.com/office/officeart/2005/8/layout/cycle5"/>
    <dgm:cxn modelId="{24495B19-7EFA-254C-B78D-C4F34DAE4C17}" srcId="{D1010C6D-DA37-F946-9CC8-CF7A2A88DA11}" destId="{EA1A7CA8-7BE2-D444-A2A9-7E7EA3DDBDF1}" srcOrd="4" destOrd="0" parTransId="{909698E3-F170-5F49-80AB-9223E5CB40FF}" sibTransId="{C2E6D1B5-34EC-D94F-9ED8-A6D77F351BC6}"/>
    <dgm:cxn modelId="{F0FD542B-CCC1-D14E-8E80-8AF875E594B5}" type="presOf" srcId="{CFAAAA55-2E49-9C45-B4B1-3C107A6FE769}" destId="{A5ED6237-7CD2-FA4D-9FCE-44FBFC6E6675}" srcOrd="0" destOrd="0" presId="urn:microsoft.com/office/officeart/2005/8/layout/cycle5"/>
    <dgm:cxn modelId="{6DD5902E-4EE1-734A-B4D8-5BA8E6991B5E}" type="presOf" srcId="{EDC8D9CE-718C-CC4A-97E1-941974C1070F}" destId="{0B2F3FE7-8900-F743-9EF1-2A9FB81EE531}" srcOrd="0" destOrd="0" presId="urn:microsoft.com/office/officeart/2005/8/layout/cycle5"/>
    <dgm:cxn modelId="{0DF2AC34-DBDD-9140-9CEC-7EFAA9DD7110}" srcId="{D1010C6D-DA37-F946-9CC8-CF7A2A88DA11}" destId="{858C5867-48FA-6B4D-A8C6-54411443B821}" srcOrd="1" destOrd="0" parTransId="{AAF9D64D-21A9-0C4C-9AA8-7E51AE84C369}" sibTransId="{7C1BA247-F45E-BB4E-BCFF-208BA545A284}"/>
    <dgm:cxn modelId="{201F0944-B43F-C14B-B793-BD695F81B6CD}" type="presOf" srcId="{70B8FA71-C788-934C-B04B-C0EE91C606FC}" destId="{33DF2BD3-DD33-F747-8B8C-BB1E2F841F7A}" srcOrd="0" destOrd="0" presId="urn:microsoft.com/office/officeart/2005/8/layout/cycle5"/>
    <dgm:cxn modelId="{DC9E1A4D-3FD7-F74E-A358-4F28A90CA709}" srcId="{D1010C6D-DA37-F946-9CC8-CF7A2A88DA11}" destId="{EDC8D9CE-718C-CC4A-97E1-941974C1070F}" srcOrd="0" destOrd="0" parTransId="{2B8A98A6-B83D-174F-8BA4-AEEAE61742EA}" sibTransId="{CE58A0B0-3293-574A-AA5F-8C88DCBCE50E}"/>
    <dgm:cxn modelId="{BEF83764-EF11-9D42-B238-7153A431C317}" srcId="{D1010C6D-DA37-F946-9CC8-CF7A2A88DA11}" destId="{EFA4AE14-5060-7848-A11D-148A290AFCC3}" srcOrd="3" destOrd="0" parTransId="{3EF80A7E-2565-8946-AD40-539A6D72195A}" sibTransId="{7EC6BABA-7C2C-EA4B-A3E7-813456D17D6A}"/>
    <dgm:cxn modelId="{07ABC765-1FB2-D64D-ADFC-47E9CDEB2BDE}" type="presOf" srcId="{7EC6BABA-7C2C-EA4B-A3E7-813456D17D6A}" destId="{5E184945-58F9-0848-BAFF-E84F671C851C}" srcOrd="0" destOrd="0" presId="urn:microsoft.com/office/officeart/2005/8/layout/cycle5"/>
    <dgm:cxn modelId="{7D6B1078-D531-4641-808D-28B225CD0B57}" type="presOf" srcId="{858C5867-48FA-6B4D-A8C6-54411443B821}" destId="{D87A26A4-69FE-AF41-87CA-97F07F852C17}" srcOrd="0" destOrd="0" presId="urn:microsoft.com/office/officeart/2005/8/layout/cycle5"/>
    <dgm:cxn modelId="{8E573C87-8332-E04A-B128-1FA6C92D92F0}" srcId="{D1010C6D-DA37-F946-9CC8-CF7A2A88DA11}" destId="{70B8FA71-C788-934C-B04B-C0EE91C606FC}" srcOrd="2" destOrd="0" parTransId="{303E0147-D433-F648-A542-00565D31B3C2}" sibTransId="{CFAAAA55-2E49-9C45-B4B1-3C107A6FE769}"/>
    <dgm:cxn modelId="{AB01B388-6BBB-F94B-87DB-C6B041246844}" type="presOf" srcId="{CE58A0B0-3293-574A-AA5F-8C88DCBCE50E}" destId="{6A44C457-D049-FA41-8444-386DF177E6A5}" srcOrd="0" destOrd="0" presId="urn:microsoft.com/office/officeart/2005/8/layout/cycle5"/>
    <dgm:cxn modelId="{1BCF868F-6950-AA43-B0FD-8969A394350F}" type="presOf" srcId="{EA1A7CA8-7BE2-D444-A2A9-7E7EA3DDBDF1}" destId="{BE89DB65-EA60-0D41-9FCA-BE7DE1E3553C}" srcOrd="0" destOrd="0" presId="urn:microsoft.com/office/officeart/2005/8/layout/cycle5"/>
    <dgm:cxn modelId="{69009BA2-5D74-914A-90AE-6998F4F73170}" type="presOf" srcId="{7C1BA247-F45E-BB4E-BCFF-208BA545A284}" destId="{EBF2C9F2-B5CF-7744-A251-6215B713C54A}" srcOrd="0" destOrd="0" presId="urn:microsoft.com/office/officeart/2005/8/layout/cycle5"/>
    <dgm:cxn modelId="{64E0CEA3-EAE4-C244-8D67-DA00AA462809}" type="presOf" srcId="{EFA4AE14-5060-7848-A11D-148A290AFCC3}" destId="{E34D52DE-48F8-EB46-8A66-C64426CD85F6}" srcOrd="0" destOrd="0" presId="urn:microsoft.com/office/officeart/2005/8/layout/cycle5"/>
    <dgm:cxn modelId="{CD51F9D0-3E5C-CD41-968C-CF18C3E15ECF}" type="presOf" srcId="{D1010C6D-DA37-F946-9CC8-CF7A2A88DA11}" destId="{C0DB13E9-4C9F-F74A-A069-F73C37F8485A}" srcOrd="0" destOrd="0" presId="urn:microsoft.com/office/officeart/2005/8/layout/cycle5"/>
    <dgm:cxn modelId="{2C508314-F6A0-8645-B22B-36830266DF93}" type="presParOf" srcId="{C0DB13E9-4C9F-F74A-A069-F73C37F8485A}" destId="{0B2F3FE7-8900-F743-9EF1-2A9FB81EE531}" srcOrd="0" destOrd="0" presId="urn:microsoft.com/office/officeart/2005/8/layout/cycle5"/>
    <dgm:cxn modelId="{CD694320-2CB5-5C4B-9F1C-63553AFA301F}" type="presParOf" srcId="{C0DB13E9-4C9F-F74A-A069-F73C37F8485A}" destId="{5495953C-ACC3-1742-B803-1C88BF1C8015}" srcOrd="1" destOrd="0" presId="urn:microsoft.com/office/officeart/2005/8/layout/cycle5"/>
    <dgm:cxn modelId="{D7B7910A-3661-FE48-8085-5DFB9F8FD884}" type="presParOf" srcId="{C0DB13E9-4C9F-F74A-A069-F73C37F8485A}" destId="{6A44C457-D049-FA41-8444-386DF177E6A5}" srcOrd="2" destOrd="0" presId="urn:microsoft.com/office/officeart/2005/8/layout/cycle5"/>
    <dgm:cxn modelId="{C40FBE03-AD8D-5F4F-B0C6-3FA0CCDC6A37}" type="presParOf" srcId="{C0DB13E9-4C9F-F74A-A069-F73C37F8485A}" destId="{D87A26A4-69FE-AF41-87CA-97F07F852C17}" srcOrd="3" destOrd="0" presId="urn:microsoft.com/office/officeart/2005/8/layout/cycle5"/>
    <dgm:cxn modelId="{74678464-2CD7-3146-9D67-64B3C31187B1}" type="presParOf" srcId="{C0DB13E9-4C9F-F74A-A069-F73C37F8485A}" destId="{4ACF63DC-4BFD-D048-87CF-CC119C7B42C0}" srcOrd="4" destOrd="0" presId="urn:microsoft.com/office/officeart/2005/8/layout/cycle5"/>
    <dgm:cxn modelId="{BAA0CA8F-2AF3-4F49-8E5E-45BC0DE85CB8}" type="presParOf" srcId="{C0DB13E9-4C9F-F74A-A069-F73C37F8485A}" destId="{EBF2C9F2-B5CF-7744-A251-6215B713C54A}" srcOrd="5" destOrd="0" presId="urn:microsoft.com/office/officeart/2005/8/layout/cycle5"/>
    <dgm:cxn modelId="{4693F0C8-F6DB-544B-840D-A3C496C7B0B1}" type="presParOf" srcId="{C0DB13E9-4C9F-F74A-A069-F73C37F8485A}" destId="{33DF2BD3-DD33-F747-8B8C-BB1E2F841F7A}" srcOrd="6" destOrd="0" presId="urn:microsoft.com/office/officeart/2005/8/layout/cycle5"/>
    <dgm:cxn modelId="{AEDC511A-2EE0-CF4F-BDEC-0A1776144AF3}" type="presParOf" srcId="{C0DB13E9-4C9F-F74A-A069-F73C37F8485A}" destId="{5D92E9EB-8274-2D47-B360-83BB663897C1}" srcOrd="7" destOrd="0" presId="urn:microsoft.com/office/officeart/2005/8/layout/cycle5"/>
    <dgm:cxn modelId="{58C69A1B-F9C1-E84B-ACF6-C42FD8D2EC91}" type="presParOf" srcId="{C0DB13E9-4C9F-F74A-A069-F73C37F8485A}" destId="{A5ED6237-7CD2-FA4D-9FCE-44FBFC6E6675}" srcOrd="8" destOrd="0" presId="urn:microsoft.com/office/officeart/2005/8/layout/cycle5"/>
    <dgm:cxn modelId="{B476CAED-9A47-AF4D-A202-EAB2746EA3D2}" type="presParOf" srcId="{C0DB13E9-4C9F-F74A-A069-F73C37F8485A}" destId="{E34D52DE-48F8-EB46-8A66-C64426CD85F6}" srcOrd="9" destOrd="0" presId="urn:microsoft.com/office/officeart/2005/8/layout/cycle5"/>
    <dgm:cxn modelId="{CDF402E4-9CAE-8048-95CD-A591D8F74782}" type="presParOf" srcId="{C0DB13E9-4C9F-F74A-A069-F73C37F8485A}" destId="{60A5D044-F2BC-3C46-A50E-CD2D6C3CC51B}" srcOrd="10" destOrd="0" presId="urn:microsoft.com/office/officeart/2005/8/layout/cycle5"/>
    <dgm:cxn modelId="{5C66AB7F-010A-D542-ADD1-1C018BFF7EFA}" type="presParOf" srcId="{C0DB13E9-4C9F-F74A-A069-F73C37F8485A}" destId="{5E184945-58F9-0848-BAFF-E84F671C851C}" srcOrd="11" destOrd="0" presId="urn:microsoft.com/office/officeart/2005/8/layout/cycle5"/>
    <dgm:cxn modelId="{7EBE2AD4-367B-A445-B430-1BCD1B27DCFB}" type="presParOf" srcId="{C0DB13E9-4C9F-F74A-A069-F73C37F8485A}" destId="{BE89DB65-EA60-0D41-9FCA-BE7DE1E3553C}" srcOrd="12" destOrd="0" presId="urn:microsoft.com/office/officeart/2005/8/layout/cycle5"/>
    <dgm:cxn modelId="{7BECEB88-0B09-E243-BA42-5ED77C97AF4F}" type="presParOf" srcId="{C0DB13E9-4C9F-F74A-A069-F73C37F8485A}" destId="{A8214240-9AA5-FD4F-B9E5-B01539A63A14}" srcOrd="13" destOrd="0" presId="urn:microsoft.com/office/officeart/2005/8/layout/cycle5"/>
    <dgm:cxn modelId="{253D2907-AB70-BE42-BCEF-D71FB9B3B2CF}" type="presParOf" srcId="{C0DB13E9-4C9F-F74A-A069-F73C37F8485A}" destId="{68A771C2-BDD3-3043-9C81-BBF9B6CB6AAE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F3FE7-8900-F743-9EF1-2A9FB81EE531}">
      <dsp:nvSpPr>
        <dsp:cNvPr id="0" name=""/>
        <dsp:cNvSpPr/>
      </dsp:nvSpPr>
      <dsp:spPr>
        <a:xfrm>
          <a:off x="2195984" y="1536"/>
          <a:ext cx="976430" cy="6346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E5082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>
              <a:solidFill>
                <a:srgbClr val="1E5082"/>
              </a:solidFill>
            </a:rPr>
            <a:t>I CHIRURGHI</a:t>
          </a:r>
          <a:endParaRPr lang="it-IT" sz="800" kern="1200" dirty="0">
            <a:solidFill>
              <a:srgbClr val="1E5082"/>
            </a:solidFill>
          </a:endParaRPr>
        </a:p>
      </dsp:txBody>
      <dsp:txXfrm>
        <a:off x="2226966" y="32518"/>
        <a:ext cx="914466" cy="572715"/>
      </dsp:txXfrm>
    </dsp:sp>
    <dsp:sp modelId="{6A44C457-D049-FA41-8444-386DF177E6A5}">
      <dsp:nvSpPr>
        <dsp:cNvPr id="0" name=""/>
        <dsp:cNvSpPr/>
      </dsp:nvSpPr>
      <dsp:spPr>
        <a:xfrm>
          <a:off x="1417141" y="318875"/>
          <a:ext cx="2534116" cy="2534116"/>
        </a:xfrm>
        <a:custGeom>
          <a:avLst/>
          <a:gdLst/>
          <a:ahLst/>
          <a:cxnLst/>
          <a:rect l="0" t="0" r="0" b="0"/>
          <a:pathLst>
            <a:path>
              <a:moveTo>
                <a:pt x="1885846" y="161374"/>
              </a:moveTo>
              <a:arcTo wR="1267058" hR="1267058" stAng="17953995" swAng="1210651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A26A4-69FE-AF41-87CA-97F07F852C17}">
      <dsp:nvSpPr>
        <dsp:cNvPr id="0" name=""/>
        <dsp:cNvSpPr/>
      </dsp:nvSpPr>
      <dsp:spPr>
        <a:xfrm>
          <a:off x="3401028" y="877051"/>
          <a:ext cx="976430" cy="6346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E5082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>
              <a:solidFill>
                <a:srgbClr val="1E5082"/>
              </a:solidFill>
            </a:rPr>
            <a:t>LA PSICHIATRA</a:t>
          </a:r>
        </a:p>
      </dsp:txBody>
      <dsp:txXfrm>
        <a:off x="3432010" y="908033"/>
        <a:ext cx="914466" cy="572715"/>
      </dsp:txXfrm>
    </dsp:sp>
    <dsp:sp modelId="{EBF2C9F2-B5CF-7744-A251-6215B713C54A}">
      <dsp:nvSpPr>
        <dsp:cNvPr id="0" name=""/>
        <dsp:cNvSpPr/>
      </dsp:nvSpPr>
      <dsp:spPr>
        <a:xfrm>
          <a:off x="1417141" y="318875"/>
          <a:ext cx="2534116" cy="2534116"/>
        </a:xfrm>
        <a:custGeom>
          <a:avLst/>
          <a:gdLst/>
          <a:ahLst/>
          <a:cxnLst/>
          <a:rect l="0" t="0" r="0" b="0"/>
          <a:pathLst>
            <a:path>
              <a:moveTo>
                <a:pt x="2531069" y="1354875"/>
              </a:moveTo>
              <a:arcTo wR="1267058" hR="1267058" stAng="21838455" swAng="1359039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DF2BD3-DD33-F747-8B8C-BB1E2F841F7A}">
      <dsp:nvSpPr>
        <dsp:cNvPr id="0" name=""/>
        <dsp:cNvSpPr/>
      </dsp:nvSpPr>
      <dsp:spPr>
        <a:xfrm>
          <a:off x="2940743" y="2293665"/>
          <a:ext cx="976430" cy="6346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E5082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>
              <a:solidFill>
                <a:srgbClr val="1E5082"/>
              </a:solidFill>
            </a:rPr>
            <a:t>LE NUTRIZIONISTE</a:t>
          </a:r>
          <a:endParaRPr lang="it-IT" sz="800" kern="1200" dirty="0">
            <a:solidFill>
              <a:srgbClr val="1E5082"/>
            </a:solidFill>
          </a:endParaRPr>
        </a:p>
      </dsp:txBody>
      <dsp:txXfrm>
        <a:off x="2971725" y="2324647"/>
        <a:ext cx="914466" cy="572715"/>
      </dsp:txXfrm>
    </dsp:sp>
    <dsp:sp modelId="{A5ED6237-7CD2-FA4D-9FCE-44FBFC6E6675}">
      <dsp:nvSpPr>
        <dsp:cNvPr id="0" name=""/>
        <dsp:cNvSpPr/>
      </dsp:nvSpPr>
      <dsp:spPr>
        <a:xfrm>
          <a:off x="1417141" y="318875"/>
          <a:ext cx="2534116" cy="2534116"/>
        </a:xfrm>
        <a:custGeom>
          <a:avLst/>
          <a:gdLst/>
          <a:ahLst/>
          <a:cxnLst/>
          <a:rect l="0" t="0" r="0" b="0"/>
          <a:pathLst>
            <a:path>
              <a:moveTo>
                <a:pt x="1422378" y="2524560"/>
              </a:moveTo>
              <a:arcTo wR="1267058" hR="1267058" stAng="4977527" swAng="844946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4D52DE-48F8-EB46-8A66-C64426CD85F6}">
      <dsp:nvSpPr>
        <dsp:cNvPr id="0" name=""/>
        <dsp:cNvSpPr/>
      </dsp:nvSpPr>
      <dsp:spPr>
        <a:xfrm>
          <a:off x="1451226" y="2293665"/>
          <a:ext cx="976430" cy="6346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E5082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>
              <a:solidFill>
                <a:srgbClr val="1E5082"/>
              </a:solidFill>
            </a:rPr>
            <a:t>L'ENDOCRINOLOGO</a:t>
          </a:r>
          <a:endParaRPr lang="it-IT" sz="800" kern="1200" dirty="0">
            <a:solidFill>
              <a:srgbClr val="1E5082"/>
            </a:solidFill>
          </a:endParaRPr>
        </a:p>
      </dsp:txBody>
      <dsp:txXfrm>
        <a:off x="1482208" y="2324647"/>
        <a:ext cx="914466" cy="572715"/>
      </dsp:txXfrm>
    </dsp:sp>
    <dsp:sp modelId="{5E184945-58F9-0848-BAFF-E84F671C851C}">
      <dsp:nvSpPr>
        <dsp:cNvPr id="0" name=""/>
        <dsp:cNvSpPr/>
      </dsp:nvSpPr>
      <dsp:spPr>
        <a:xfrm>
          <a:off x="1417141" y="318875"/>
          <a:ext cx="2534116" cy="2534116"/>
        </a:xfrm>
        <a:custGeom>
          <a:avLst/>
          <a:gdLst/>
          <a:ahLst/>
          <a:cxnLst/>
          <a:rect l="0" t="0" r="0" b="0"/>
          <a:pathLst>
            <a:path>
              <a:moveTo>
                <a:pt x="134359" y="1834887"/>
              </a:moveTo>
              <a:arcTo wR="1267058" hR="1267058" stAng="9202506" swAng="1359039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89DB65-EA60-0D41-9FCA-BE7DE1E3553C}">
      <dsp:nvSpPr>
        <dsp:cNvPr id="0" name=""/>
        <dsp:cNvSpPr/>
      </dsp:nvSpPr>
      <dsp:spPr>
        <a:xfrm>
          <a:off x="990940" y="877051"/>
          <a:ext cx="976430" cy="6346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E5082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>
              <a:solidFill>
                <a:srgbClr val="1E5082"/>
              </a:solidFill>
            </a:rPr>
            <a:t>L'ANESTESISTA</a:t>
          </a:r>
          <a:endParaRPr lang="it-IT" sz="800" kern="1200" dirty="0">
            <a:solidFill>
              <a:srgbClr val="1E5082"/>
            </a:solidFill>
          </a:endParaRPr>
        </a:p>
      </dsp:txBody>
      <dsp:txXfrm>
        <a:off x="1021922" y="908033"/>
        <a:ext cx="914466" cy="572715"/>
      </dsp:txXfrm>
    </dsp:sp>
    <dsp:sp modelId="{68A771C2-BDD3-3043-9C81-BBF9B6CB6AAE}">
      <dsp:nvSpPr>
        <dsp:cNvPr id="0" name=""/>
        <dsp:cNvSpPr/>
      </dsp:nvSpPr>
      <dsp:spPr>
        <a:xfrm>
          <a:off x="1417141" y="318875"/>
          <a:ext cx="2534116" cy="2534116"/>
        </a:xfrm>
        <a:custGeom>
          <a:avLst/>
          <a:gdLst/>
          <a:ahLst/>
          <a:cxnLst/>
          <a:rect l="0" t="0" r="0" b="0"/>
          <a:pathLst>
            <a:path>
              <a:moveTo>
                <a:pt x="304862" y="442670"/>
              </a:moveTo>
              <a:arcTo wR="1267058" hR="1267058" stAng="13235355" swAng="1210651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0.08183</cdr:x>
      <cdr:y>0.7288</cdr:y>
    </cdr:from>
    <cdr:to>
      <cdr:x>0.15019</cdr:x>
      <cdr:y>0.77734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748296" y="3748595"/>
          <a:ext cx="625084" cy="249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200" dirty="0">
              <a:solidFill>
                <a:srgbClr val="FFC000"/>
              </a:solidFill>
            </a:rPr>
            <a:t>0,16%</a:t>
          </a:r>
        </a:p>
      </cdr:txBody>
    </cdr:sp>
  </cdr:relSizeAnchor>
  <cdr:relSizeAnchor xmlns:cdr="http://schemas.openxmlformats.org/drawingml/2006/chartDrawing">
    <cdr:from>
      <cdr:x>0.24617</cdr:x>
      <cdr:y>0.53734</cdr:y>
    </cdr:from>
    <cdr:to>
      <cdr:x>0.31428</cdr:x>
      <cdr:y>0.58588</cdr:y>
    </cdr:to>
    <cdr:sp macro="" textlink="">
      <cdr:nvSpPr>
        <cdr:cNvPr id="3" name="CasellaDiTesto 1"/>
        <cdr:cNvSpPr txBox="1"/>
      </cdr:nvSpPr>
      <cdr:spPr>
        <a:xfrm xmlns:a="http://schemas.openxmlformats.org/drawingml/2006/main">
          <a:off x="2250945" y="2763802"/>
          <a:ext cx="622798" cy="249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dirty="0">
              <a:solidFill>
                <a:srgbClr val="FFC000"/>
              </a:solidFill>
            </a:rPr>
            <a:t>0,8%</a:t>
          </a:r>
        </a:p>
      </cdr:txBody>
    </cdr:sp>
  </cdr:relSizeAnchor>
  <cdr:relSizeAnchor xmlns:cdr="http://schemas.openxmlformats.org/drawingml/2006/chartDrawing">
    <cdr:from>
      <cdr:x>0.21785</cdr:x>
      <cdr:y>0.34884</cdr:y>
    </cdr:from>
    <cdr:to>
      <cdr:x>0.28596</cdr:x>
      <cdr:y>0.39738</cdr:y>
    </cdr:to>
    <cdr:sp macro="" textlink="">
      <cdr:nvSpPr>
        <cdr:cNvPr id="4" name="CasellaDiTesto 1"/>
        <cdr:cNvSpPr txBox="1"/>
      </cdr:nvSpPr>
      <cdr:spPr>
        <a:xfrm xmlns:a="http://schemas.openxmlformats.org/drawingml/2006/main">
          <a:off x="1991987" y="1794284"/>
          <a:ext cx="622798" cy="249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dirty="0">
              <a:solidFill>
                <a:srgbClr val="FFC000"/>
              </a:solidFill>
            </a:rPr>
            <a:t>1,2%</a:t>
          </a:r>
        </a:p>
      </cdr:txBody>
    </cdr:sp>
  </cdr:relSizeAnchor>
  <cdr:relSizeAnchor xmlns:cdr="http://schemas.openxmlformats.org/drawingml/2006/chartDrawing">
    <cdr:from>
      <cdr:x>0.05455</cdr:x>
      <cdr:y>0.53714</cdr:y>
    </cdr:from>
    <cdr:to>
      <cdr:x>0.12316</cdr:x>
      <cdr:y>0.58568</cdr:y>
    </cdr:to>
    <cdr:sp macro="" textlink="">
      <cdr:nvSpPr>
        <cdr:cNvPr id="5" name="CasellaDiTesto 1"/>
        <cdr:cNvSpPr txBox="1"/>
      </cdr:nvSpPr>
      <cdr:spPr>
        <a:xfrm xmlns:a="http://schemas.openxmlformats.org/drawingml/2006/main">
          <a:off x="498764" y="2762800"/>
          <a:ext cx="627370" cy="249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dirty="0">
              <a:solidFill>
                <a:srgbClr val="FFC000"/>
              </a:solidFill>
            </a:rPr>
            <a:t>0,32%</a:t>
          </a:r>
        </a:p>
      </cdr:txBody>
    </cdr:sp>
  </cdr:relSizeAnchor>
  <cdr:relSizeAnchor xmlns:cdr="http://schemas.openxmlformats.org/drawingml/2006/chartDrawing">
    <cdr:from>
      <cdr:x>0.43375</cdr:x>
      <cdr:y>0.72814</cdr:y>
    </cdr:from>
    <cdr:to>
      <cdr:x>0.49123</cdr:x>
      <cdr:y>0.77668</cdr:y>
    </cdr:to>
    <cdr:sp macro="" textlink="">
      <cdr:nvSpPr>
        <cdr:cNvPr id="6" name="CasellaDiTesto 1"/>
        <cdr:cNvSpPr txBox="1"/>
      </cdr:nvSpPr>
      <cdr:spPr>
        <a:xfrm xmlns:a="http://schemas.openxmlformats.org/drawingml/2006/main">
          <a:off x="3966166" y="3745189"/>
          <a:ext cx="525623" cy="249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dirty="0">
              <a:solidFill>
                <a:srgbClr val="FFC000"/>
              </a:solidFill>
            </a:rPr>
            <a:t>1,2%</a:t>
          </a:r>
        </a:p>
      </cdr:txBody>
    </cdr:sp>
  </cdr:relSizeAnchor>
  <cdr:relSizeAnchor xmlns:cdr="http://schemas.openxmlformats.org/drawingml/2006/chartDrawing">
    <cdr:from>
      <cdr:x>0.56976</cdr:x>
      <cdr:y>0.73051</cdr:y>
    </cdr:from>
    <cdr:to>
      <cdr:x>0.63787</cdr:x>
      <cdr:y>0.77905</cdr:y>
    </cdr:to>
    <cdr:sp macro="" textlink="">
      <cdr:nvSpPr>
        <cdr:cNvPr id="7" name="CasellaDiTesto 1"/>
        <cdr:cNvSpPr txBox="1"/>
      </cdr:nvSpPr>
      <cdr:spPr>
        <a:xfrm xmlns:a="http://schemas.openxmlformats.org/drawingml/2006/main">
          <a:off x="5209881" y="3757376"/>
          <a:ext cx="622798" cy="249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dirty="0">
              <a:solidFill>
                <a:srgbClr val="FFC000"/>
              </a:solidFill>
            </a:rPr>
            <a:t>1%</a:t>
          </a:r>
        </a:p>
      </cdr:txBody>
    </cdr:sp>
  </cdr:relSizeAnchor>
  <cdr:relSizeAnchor xmlns:cdr="http://schemas.openxmlformats.org/drawingml/2006/chartDrawing">
    <cdr:from>
      <cdr:x>0.5</cdr:x>
      <cdr:y>0.73</cdr:y>
    </cdr:from>
    <cdr:to>
      <cdr:x>0.56837</cdr:x>
      <cdr:y>0.77854</cdr:y>
    </cdr:to>
    <cdr:sp macro="" textlink="">
      <cdr:nvSpPr>
        <cdr:cNvPr id="8" name="CasellaDiTesto 1"/>
        <cdr:cNvSpPr txBox="1"/>
      </cdr:nvSpPr>
      <cdr:spPr>
        <a:xfrm xmlns:a="http://schemas.openxmlformats.org/drawingml/2006/main">
          <a:off x="4572000" y="3754745"/>
          <a:ext cx="625175" cy="249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dirty="0">
              <a:solidFill>
                <a:srgbClr val="FFC000"/>
              </a:solidFill>
            </a:rPr>
            <a:t>1%</a:t>
          </a:r>
        </a:p>
      </cdr:txBody>
    </cdr:sp>
  </cdr:relSizeAnchor>
  <cdr:relSizeAnchor xmlns:cdr="http://schemas.openxmlformats.org/drawingml/2006/chartDrawing">
    <cdr:from>
      <cdr:x>0.70537</cdr:x>
      <cdr:y>0.73101</cdr:y>
    </cdr:from>
    <cdr:to>
      <cdr:x>0.77348</cdr:x>
      <cdr:y>0.77954</cdr:y>
    </cdr:to>
    <cdr:sp macro="" textlink="">
      <cdr:nvSpPr>
        <cdr:cNvPr id="9" name="CasellaDiTesto 1"/>
        <cdr:cNvSpPr txBox="1"/>
      </cdr:nvSpPr>
      <cdr:spPr>
        <a:xfrm xmlns:a="http://schemas.openxmlformats.org/drawingml/2006/main">
          <a:off x="6449926" y="3759940"/>
          <a:ext cx="622798" cy="2496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dirty="0">
              <a:solidFill>
                <a:srgbClr val="FFC000"/>
              </a:solidFill>
            </a:rPr>
            <a:t>0,5%</a:t>
          </a:r>
        </a:p>
      </cdr:txBody>
    </cdr:sp>
  </cdr:relSizeAnchor>
  <cdr:relSizeAnchor xmlns:cdr="http://schemas.openxmlformats.org/drawingml/2006/chartDrawing">
    <cdr:from>
      <cdr:x>0.88706</cdr:x>
      <cdr:y>0.73161</cdr:y>
    </cdr:from>
    <cdr:to>
      <cdr:x>0.95542</cdr:x>
      <cdr:y>0.78015</cdr:y>
    </cdr:to>
    <cdr:sp macro="" textlink="">
      <cdr:nvSpPr>
        <cdr:cNvPr id="10" name="CasellaDiTesto 1"/>
        <cdr:cNvSpPr txBox="1"/>
      </cdr:nvSpPr>
      <cdr:spPr>
        <a:xfrm xmlns:a="http://schemas.openxmlformats.org/drawingml/2006/main">
          <a:off x="8111233" y="3763026"/>
          <a:ext cx="625084" cy="249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dirty="0">
              <a:solidFill>
                <a:srgbClr val="FFC000"/>
              </a:solidFill>
            </a:rPr>
            <a:t>0.08%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07/05/24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07/05/24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dirty="0"/>
              <a:t>Buon giorno a tutti.</a:t>
            </a:r>
          </a:p>
          <a:p>
            <a:r>
              <a:rPr lang="it-IT" altLang="it-IT" dirty="0"/>
              <a:t>Ringrazio il presidente e gli organizzatori tutti del 32esimo congresso SICOB per avermi concesso questo spazio.</a:t>
            </a:r>
          </a:p>
          <a:p>
            <a:r>
              <a:rPr lang="it-IT" altLang="it-IT" dirty="0"/>
              <a:t>Sono Dr. Luigi Eduardo Conte, specializzando al secondo anno in Chirurgia Generale presso l'Università degli studi di Roma Tor Vergata e da un anno ormai faccio parte dell' equipe del </a:t>
            </a:r>
            <a:r>
              <a:rPr lang="it-IT" altLang="it-IT" dirty="0" err="1"/>
              <a:t>Prof.Gentileschi</a:t>
            </a:r>
            <a:r>
              <a:rPr lang="it-IT" altLang="it-IT" dirty="0"/>
              <a:t>, colui che ha reso possibile il tema della presentazione di oggi. </a:t>
            </a:r>
          </a:p>
          <a:p>
            <a:r>
              <a:rPr lang="it-IT" altLang="it-IT" dirty="0"/>
              <a:t>Ovvero la ’’ideazione, progettazione e realizzazione di un centro ad alto volume di Chirurgia Bariatrica e Metabolica "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96297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egnaposto immagine diapositiva 1">
            <a:extLst>
              <a:ext uri="{FF2B5EF4-FFF2-40B4-BE49-F238E27FC236}">
                <a16:creationId xmlns:a16="http://schemas.microsoft.com/office/drawing/2014/main" id="{649C1A90-5BF7-9CA1-7F04-C596573759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Segnaposto note 2">
            <a:extLst>
              <a:ext uri="{FF2B5EF4-FFF2-40B4-BE49-F238E27FC236}">
                <a16:creationId xmlns:a16="http://schemas.microsoft.com/office/drawing/2014/main" id="{5DA77D76-D6D7-6A98-E8A4-434F2BE288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36867" name="Segnaposto numero diapositiva 3">
            <a:extLst>
              <a:ext uri="{FF2B5EF4-FFF2-40B4-BE49-F238E27FC236}">
                <a16:creationId xmlns:a16="http://schemas.microsoft.com/office/drawing/2014/main" id="{4C5582FB-3484-8656-7C96-EA2A14540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D11D5D6-8ADD-CC45-8FD5-6AEF841B5BBB}" type="slidenum">
              <a:rPr lang="it-IT" altLang="it-IT" smtClean="0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72146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egnaposto immagine diapositiva 1">
            <a:extLst>
              <a:ext uri="{FF2B5EF4-FFF2-40B4-BE49-F238E27FC236}">
                <a16:creationId xmlns:a16="http://schemas.microsoft.com/office/drawing/2014/main" id="{8AADBAD1-B262-AB7A-3049-0CB6A0D456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Segnaposto note 2">
            <a:extLst>
              <a:ext uri="{FF2B5EF4-FFF2-40B4-BE49-F238E27FC236}">
                <a16:creationId xmlns:a16="http://schemas.microsoft.com/office/drawing/2014/main" id="{28541685-9B57-34A0-93FF-44A849588A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dirty="0"/>
              <a:t>Ovviamente la visione del prof. Gentileschi per essere portata avanti ha bisogno di altre persone che lo aiutino a portarla avanti. E questa è la sua equipe.</a:t>
            </a:r>
          </a:p>
        </p:txBody>
      </p:sp>
      <p:sp>
        <p:nvSpPr>
          <p:cNvPr id="18435" name="Segnaposto numero diapositiva 3">
            <a:extLst>
              <a:ext uri="{FF2B5EF4-FFF2-40B4-BE49-F238E27FC236}">
                <a16:creationId xmlns:a16="http://schemas.microsoft.com/office/drawing/2014/main" id="{D0EAD5EF-0DF1-83DC-495D-1044A794B3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C11E7E7-5E70-2F4A-BDD4-11183E21DDA8}" type="slidenum">
              <a:rPr lang="it-IT" altLang="it-IT" smtClean="0">
                <a:latin typeface="Calibri" panose="020F0502020204030204" pitchFamily="34" charset="0"/>
              </a:rPr>
              <a:pPr/>
              <a:t>14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988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833949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240525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egnaposto immagine diapositiva 1">
            <a:extLst>
              <a:ext uri="{FF2B5EF4-FFF2-40B4-BE49-F238E27FC236}">
                <a16:creationId xmlns:a16="http://schemas.microsoft.com/office/drawing/2014/main" id="{08B8D5B8-6AEE-6060-075F-67B75CF687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Segnaposto note 2">
            <a:extLst>
              <a:ext uri="{FF2B5EF4-FFF2-40B4-BE49-F238E27FC236}">
                <a16:creationId xmlns:a16="http://schemas.microsoft.com/office/drawing/2014/main" id="{BCC2E79A-71CF-C7F9-840A-C967D4BB1B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dirty="0"/>
              <a:t>Il progetto 2024 quindi in cosa consiste? In questa pianificazione, che ci porterebbe al traguardo di 2126 casi tra i nostri due centri in </a:t>
            </a:r>
            <a:r>
              <a:rPr lang="it-IT" altLang="it-IT" dirty="0" err="1"/>
              <a:t>romagna</a:t>
            </a:r>
            <a:r>
              <a:rPr lang="it-IT" altLang="it-IT" dirty="0"/>
              <a:t> ai quali non sono stati aggiunti i 60-70 casi che eseguiremo quest’anno anche presso il SCN.</a:t>
            </a:r>
          </a:p>
        </p:txBody>
      </p:sp>
      <p:sp>
        <p:nvSpPr>
          <p:cNvPr id="52227" name="Segnaposto numero diapositiva 3">
            <a:extLst>
              <a:ext uri="{FF2B5EF4-FFF2-40B4-BE49-F238E27FC236}">
                <a16:creationId xmlns:a16="http://schemas.microsoft.com/office/drawing/2014/main" id="{2A657D7B-7A49-0014-9920-F79DA65B5C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B080D78-5924-B548-8F99-ACDA31A8D3A0}" type="slidenum">
              <a:rPr lang="it-IT" altLang="it-IT" smtClean="0">
                <a:latin typeface="Calibri" panose="020F0502020204030204" pitchFamily="34" charset="0"/>
              </a:rPr>
              <a:pPr/>
              <a:t>20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Qui è dove tutto ha inizio. Al Policlinico Tor Vergata, dove dal 2009 al 2018 il prof diviene il responsabile della Unità Operativa Semplice di Chirurgia dell’Obesità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63231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egnaposto immagine diapositiva 1">
            <a:extLst>
              <a:ext uri="{FF2B5EF4-FFF2-40B4-BE49-F238E27FC236}">
                <a16:creationId xmlns:a16="http://schemas.microsoft.com/office/drawing/2014/main" id="{8AADBAD1-B262-AB7A-3049-0CB6A0D456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Segnaposto note 2">
            <a:extLst>
              <a:ext uri="{FF2B5EF4-FFF2-40B4-BE49-F238E27FC236}">
                <a16:creationId xmlns:a16="http://schemas.microsoft.com/office/drawing/2014/main" id="{28541685-9B57-34A0-93FF-44A849588A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dirty="0"/>
              <a:t>Sin da subito l'attività svolta dal centro è stata un attività ad alta intensità e ciò è stato possibile grazie all'esperienza ventennale maturata presso l'</a:t>
            </a:r>
            <a:r>
              <a:rPr lang="it-IT" altLang="it-IT" dirty="0" err="1"/>
              <a:t>Obesity</a:t>
            </a:r>
            <a:r>
              <a:rPr lang="it-IT" altLang="it-IT" dirty="0"/>
              <a:t> Unit del Policlinico </a:t>
            </a:r>
            <a:r>
              <a:rPr lang="it-IT" altLang="it-IT" dirty="0" err="1"/>
              <a:t>Univesitario</a:t>
            </a:r>
            <a:r>
              <a:rPr lang="it-IT" altLang="it-IT" dirty="0"/>
              <a:t> Tor Vergata di Roma</a:t>
            </a:r>
          </a:p>
        </p:txBody>
      </p:sp>
      <p:sp>
        <p:nvSpPr>
          <p:cNvPr id="18435" name="Segnaposto numero diapositiva 3">
            <a:extLst>
              <a:ext uri="{FF2B5EF4-FFF2-40B4-BE49-F238E27FC236}">
                <a16:creationId xmlns:a16="http://schemas.microsoft.com/office/drawing/2014/main" id="{D0EAD5EF-0DF1-83DC-495D-1044A794B3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C11E7E7-5E70-2F4A-BDD4-11183E21DDA8}" type="slidenum">
              <a:rPr lang="it-IT" altLang="it-IT" smtClean="0">
                <a:latin typeface="Calibri" panose="020F0502020204030204" pitchFamily="34" charset="0"/>
              </a:rPr>
              <a:pPr/>
              <a:t>3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egnaposto immagine diapositiva 1">
            <a:extLst>
              <a:ext uri="{FF2B5EF4-FFF2-40B4-BE49-F238E27FC236}">
                <a16:creationId xmlns:a16="http://schemas.microsoft.com/office/drawing/2014/main" id="{88625D9B-B42F-C38E-0BBF-DCC7EB08AA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Segnaposto note 2">
            <a:extLst>
              <a:ext uri="{FF2B5EF4-FFF2-40B4-BE49-F238E27FC236}">
                <a16:creationId xmlns:a16="http://schemas.microsoft.com/office/drawing/2014/main" id="{6184E610-0285-4728-1CB6-2DF3AA1353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dirty="0"/>
              <a:t>Tutto ebbe origine nel Settembre 2020 quando, presso l'Ospedale San Carlo di Nancy di Roma del gruppo GVM si inaugurava il Dipartimento di Chirurgia Bariatrica e Metabolica, che in poco tempo (piccolo spoiler) si è guadagnato il riconoscimento quale Centro d'Eccellenza 2020 proprio da parte della SICOB</a:t>
            </a:r>
          </a:p>
        </p:txBody>
      </p:sp>
      <p:sp>
        <p:nvSpPr>
          <p:cNvPr id="20483" name="Segnaposto numero diapositiva 3">
            <a:extLst>
              <a:ext uri="{FF2B5EF4-FFF2-40B4-BE49-F238E27FC236}">
                <a16:creationId xmlns:a16="http://schemas.microsoft.com/office/drawing/2014/main" id="{0FBB95A8-3DFB-F0C6-5E99-619E5A57B0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0F2A97C-2568-5F44-9C40-B5CC4A86AD1D}" type="slidenum">
              <a:rPr lang="it-IT" altLang="it-IT" smtClean="0">
                <a:latin typeface="Calibri" panose="020F0502020204030204" pitchFamily="34" charset="0"/>
              </a:rPr>
              <a:pPr/>
              <a:t>4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egnaposto immagine diapositiva 1">
            <a:extLst>
              <a:ext uri="{FF2B5EF4-FFF2-40B4-BE49-F238E27FC236}">
                <a16:creationId xmlns:a16="http://schemas.microsoft.com/office/drawing/2014/main" id="{61B9C8DC-C710-B6EF-094B-2871181FD8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Segnaposto note 2">
            <a:extLst>
              <a:ext uri="{FF2B5EF4-FFF2-40B4-BE49-F238E27FC236}">
                <a16:creationId xmlns:a16="http://schemas.microsoft.com/office/drawing/2014/main" id="{A3C99392-24E8-DEA1-7A18-A4448B5455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dirty="0"/>
              <a:t>Ed indubbiamente fondamentale per la riuscita del progetto è stato il lavoro di squadra di un Equipe multidisciplinare che ha visti protagonisti non solo i Chirurghi </a:t>
            </a:r>
            <a:r>
              <a:rPr lang="it-IT" altLang="it-IT" dirty="0" err="1"/>
              <a:t>bensi</a:t>
            </a:r>
            <a:r>
              <a:rPr lang="it-IT" altLang="it-IT" dirty="0"/>
              <a:t> anche la Psichiatra, Le nutrizioniste, L'Endocrinologo e L'anestesista. Tutti e 5 che collaborano per un unico obbiettivo, il bene del paziente. </a:t>
            </a:r>
          </a:p>
        </p:txBody>
      </p:sp>
      <p:sp>
        <p:nvSpPr>
          <p:cNvPr id="25603" name="Segnaposto numero diapositiva 3">
            <a:extLst>
              <a:ext uri="{FF2B5EF4-FFF2-40B4-BE49-F238E27FC236}">
                <a16:creationId xmlns:a16="http://schemas.microsoft.com/office/drawing/2014/main" id="{FBC4A38E-07E4-AE42-DFBF-34EBC73F32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70D52E2-B115-E540-9457-85410F0A5A67}" type="slidenum">
              <a:rPr lang="it-IT" altLang="it-IT" smtClean="0">
                <a:latin typeface="Calibri" panose="020F0502020204030204" pitchFamily="34" charset="0"/>
              </a:rPr>
              <a:pPr/>
              <a:t>5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egnaposto immagine diapositiva 1">
            <a:extLst>
              <a:ext uri="{FF2B5EF4-FFF2-40B4-BE49-F238E27FC236}">
                <a16:creationId xmlns:a16="http://schemas.microsoft.com/office/drawing/2014/main" id="{CFBDBFB3-CB1E-5DBE-EEE9-C36E3463FE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Segnaposto note 2">
            <a:extLst>
              <a:ext uri="{FF2B5EF4-FFF2-40B4-BE49-F238E27FC236}">
                <a16:creationId xmlns:a16="http://schemas.microsoft.com/office/drawing/2014/main" id="{DC6DB7A0-6000-139B-351E-75F88C14E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dirty="0"/>
              <a:t>Ora </a:t>
            </a:r>
            <a:r>
              <a:rPr lang="it-IT" altLang="it-IT"/>
              <a:t>però spostiamo </a:t>
            </a:r>
            <a:r>
              <a:rPr lang="it-IT" altLang="it-IT" dirty="0"/>
              <a:t>l'attenzione sui veri protagonisti, ossia i pazienti, i quali sono andati incontro ad un vero e proprio, lungo ed accurato iter terapeutico che spazia dalla prima visita Chirurgica bariatrica, alla valutazione psichiatrica, allo screening e lo studio del paziente nel </a:t>
            </a:r>
            <a:r>
              <a:rPr lang="it-IT" altLang="it-IT" dirty="0" err="1"/>
              <a:t>pre</a:t>
            </a:r>
            <a:r>
              <a:rPr lang="it-IT" altLang="it-IT" dirty="0"/>
              <a:t>-operatorio, per arrivare al vero e proprio intervento chirurgico.</a:t>
            </a:r>
          </a:p>
          <a:p>
            <a:r>
              <a:rPr lang="it-IT" altLang="it-IT" dirty="0"/>
              <a:t>Un proprio protocollo ERAS è stato poi seguito per ottimizzare i tempi di degenza e limitare le complicanze post operatorie.</a:t>
            </a:r>
          </a:p>
          <a:p>
            <a:r>
              <a:rPr lang="it-IT" altLang="it-IT" dirty="0"/>
              <a:t>Infine tutti i pazienti sono stati sottoposti a Follow up tramite visita ambulatoriale. </a:t>
            </a:r>
          </a:p>
        </p:txBody>
      </p:sp>
      <p:sp>
        <p:nvSpPr>
          <p:cNvPr id="28675" name="Segnaposto numero diapositiva 3">
            <a:extLst>
              <a:ext uri="{FF2B5EF4-FFF2-40B4-BE49-F238E27FC236}">
                <a16:creationId xmlns:a16="http://schemas.microsoft.com/office/drawing/2014/main" id="{26E00038-B3C7-614B-96A1-3A2E6913D5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6567820-BB00-3E4C-9493-CD61F22BF1A6}" type="slidenum">
              <a:rPr lang="it-IT" altLang="it-IT" smtClean="0">
                <a:latin typeface="Calibri" panose="020F0502020204030204" pitchFamily="34" charset="0"/>
              </a:rPr>
              <a:pPr/>
              <a:t>6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egnaposto immagine diapositiva 1">
            <a:extLst>
              <a:ext uri="{FF2B5EF4-FFF2-40B4-BE49-F238E27FC236}">
                <a16:creationId xmlns:a16="http://schemas.microsoft.com/office/drawing/2014/main" id="{89D9136B-B428-795C-B794-9677BC3B71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B52ADC7-18F2-3F6E-5BA5-5DCB5F044A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Si è fatto cenno sino adesso ad un attività intensa e ad alto volume ma di preciso cosa intendiamo noi per alto volume?</a:t>
            </a:r>
          </a:p>
          <a:p>
            <a:pPr>
              <a:defRPr/>
            </a:pPr>
            <a:r>
              <a:rPr lang="it-IT" dirty="0"/>
              <a:t>Parliamo di numeri.</a:t>
            </a:r>
          </a:p>
          <a:p>
            <a:pPr>
              <a:defRPr/>
            </a:pPr>
            <a:r>
              <a:rPr lang="it-IT" dirty="0"/>
              <a:t>Dal settembre 2020 all' agosto 2021 sono stati operati ben 864 pazienti di cui 354 uomini e 512 donne.</a:t>
            </a:r>
          </a:p>
          <a:p>
            <a:pPr>
              <a:defRPr/>
            </a:pPr>
            <a:r>
              <a:rPr lang="it-IT" dirty="0"/>
              <a:t>L'età media è stata di 40 anni con una minima di ed una massima di </a:t>
            </a:r>
            <a:r>
              <a:rPr lang="it-IT" dirty="0">
                <a:ea typeface="+mn-ea"/>
                <a:cs typeface="+mn-cs"/>
              </a:rPr>
              <a:t>(</a:t>
            </a:r>
            <a:r>
              <a:rPr lang="it-IT" dirty="0" err="1">
                <a:ea typeface="+mn-ea"/>
                <a:cs typeface="+mn-cs"/>
              </a:rPr>
              <a:t>range</a:t>
            </a:r>
            <a:r>
              <a:rPr lang="it-IT" dirty="0">
                <a:ea typeface="+mn-ea"/>
                <a:cs typeface="+mn-cs"/>
              </a:rPr>
              <a:t>, 18-68)</a:t>
            </a:r>
            <a:r>
              <a:rPr lang="it-IT" dirty="0"/>
              <a:t> </a:t>
            </a:r>
          </a:p>
          <a:p>
            <a:pPr>
              <a:defRPr/>
            </a:pPr>
            <a:r>
              <a:rPr lang="it-IT" dirty="0"/>
              <a:t>Ed il BMI preoperatorio è stato nella media (46) con un minimo di ed un massimo di </a:t>
            </a:r>
            <a:r>
              <a:rPr lang="it-IT" dirty="0">
                <a:ea typeface="+mn-ea"/>
                <a:cs typeface="+mn-cs"/>
              </a:rPr>
              <a:t>(range, 32-80)</a:t>
            </a:r>
            <a:r>
              <a:rPr lang="it-IT" dirty="0"/>
              <a:t> </a:t>
            </a:r>
          </a:p>
          <a:p>
            <a:pPr>
              <a:defRPr/>
            </a:pPr>
            <a:endParaRPr lang="it-IT" dirty="0"/>
          </a:p>
        </p:txBody>
      </p:sp>
      <p:sp>
        <p:nvSpPr>
          <p:cNvPr id="30723" name="Segnaposto numero diapositiva 3">
            <a:extLst>
              <a:ext uri="{FF2B5EF4-FFF2-40B4-BE49-F238E27FC236}">
                <a16:creationId xmlns:a16="http://schemas.microsoft.com/office/drawing/2014/main" id="{53D31417-F828-6758-2DDE-FFC36FDCD0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3162CF1-0A44-074D-94E8-286F8CA83EDB}" type="slidenum">
              <a:rPr lang="it-IT" altLang="it-IT" smtClean="0">
                <a:latin typeface="Calibri" panose="020F0502020204030204" pitchFamily="34" charset="0"/>
              </a:rPr>
              <a:pPr/>
              <a:t>7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egnaposto immagine diapositiva 1">
            <a:extLst>
              <a:ext uri="{FF2B5EF4-FFF2-40B4-BE49-F238E27FC236}">
                <a16:creationId xmlns:a16="http://schemas.microsoft.com/office/drawing/2014/main" id="{99F07214-1440-17C4-259A-A72868B718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03D3A0F-13E0-7FB1-4AEE-87739C023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Gli interventi svolti sono stati: </a:t>
            </a:r>
            <a:r>
              <a:rPr lang="it-IT" dirty="0">
                <a:ea typeface="+mn-ea"/>
                <a:cs typeface="+mn-cs"/>
              </a:rPr>
              <a:t>322 OAGB (37,27%), 312 Sleeve </a:t>
            </a:r>
            <a:r>
              <a:rPr lang="it-IT" dirty="0" err="1">
                <a:ea typeface="+mn-ea"/>
                <a:cs typeface="+mn-cs"/>
              </a:rPr>
              <a:t>Gastrectomy</a:t>
            </a:r>
            <a:r>
              <a:rPr lang="it-IT" dirty="0">
                <a:ea typeface="+mn-ea"/>
                <a:cs typeface="+mn-cs"/>
              </a:rPr>
              <a:t> (36,11%), 42 RYGB (4,86%), 12 LAP BAND (1,39%) e 2 SADI-S (0,23%). </a:t>
            </a:r>
          </a:p>
          <a:p>
            <a:pPr>
              <a:defRPr/>
            </a:pPr>
            <a:r>
              <a:rPr lang="it-IT" dirty="0">
                <a:ea typeface="+mn-ea"/>
                <a:cs typeface="+mn-cs"/>
              </a:rPr>
              <a:t>Di tutti gli interventi 174 sono stati interventi di revisione (20,14%) di vario tipo</a:t>
            </a:r>
            <a:r>
              <a:rPr lang="it-IT" dirty="0"/>
              <a:t> nella restante percentuale dei casi si trattava di un primo intervento di chirurgia </a:t>
            </a:r>
            <a:r>
              <a:rPr lang="it-IT" dirty="0" err="1"/>
              <a:t>bariatrica</a:t>
            </a:r>
            <a:r>
              <a:rPr lang="it-IT" dirty="0"/>
              <a:t>.</a:t>
            </a:r>
          </a:p>
          <a:p>
            <a:pPr>
              <a:defRPr/>
            </a:pPr>
            <a:r>
              <a:rPr lang="it-IT" dirty="0">
                <a:ea typeface="+mn-ea"/>
                <a:cs typeface="+mn-cs"/>
              </a:rPr>
              <a:t>Abbiamo osservato le seguenti complicanze maggiori: 4 fistole post-operatorie (0,46%) di cui 3 sleeve e 1 OAGB, 3 sanguinamenti maggiori (0,35%) (re-intervento), 2 polmoniti COVID (0,23%) risolte con ricovero in TI COVID.</a:t>
            </a:r>
            <a:r>
              <a:rPr lang="it-IT" dirty="0"/>
              <a:t> </a:t>
            </a:r>
          </a:p>
        </p:txBody>
      </p:sp>
      <p:sp>
        <p:nvSpPr>
          <p:cNvPr id="32771" name="Segnaposto numero diapositiva 3">
            <a:extLst>
              <a:ext uri="{FF2B5EF4-FFF2-40B4-BE49-F238E27FC236}">
                <a16:creationId xmlns:a16="http://schemas.microsoft.com/office/drawing/2014/main" id="{2F0EFB95-3FB0-4A37-D0F3-CC4387CF14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8D63CE9-134C-7E4C-99CD-82BAA737136F}" type="slidenum">
              <a:rPr lang="it-IT" altLang="it-IT" smtClean="0">
                <a:latin typeface="Calibri" panose="020F0502020204030204" pitchFamily="34" charset="0"/>
              </a:rPr>
              <a:pPr/>
              <a:t>8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immagine diapositiva 1">
            <a:extLst>
              <a:ext uri="{FF2B5EF4-FFF2-40B4-BE49-F238E27FC236}">
                <a16:creationId xmlns:a16="http://schemas.microsoft.com/office/drawing/2014/main" id="{38B3630C-916C-FE8B-8F4F-BEAABD1776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Segnaposto note 2">
            <a:extLst>
              <a:ext uri="{FF2B5EF4-FFF2-40B4-BE49-F238E27FC236}">
                <a16:creationId xmlns:a16="http://schemas.microsoft.com/office/drawing/2014/main" id="{DE7EFE61-1EE5-C225-BEC3-4E31B3A8D9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dirty="0"/>
              <a:t>Però non ci si è limitati a questo, si è puntato a creare un vero e proprio Network.</a:t>
            </a:r>
          </a:p>
          <a:p>
            <a:r>
              <a:rPr lang="it-IT" altLang="it-IT" dirty="0"/>
              <a:t>Infatti sebbene l' attività chirurgica ed ambulatoriale si sia svolta principalmente al San Carlo, queste </a:t>
            </a:r>
            <a:r>
              <a:rPr lang="it-IT" altLang="it-IT" dirty="0" err="1"/>
              <a:t>successivamento</a:t>
            </a:r>
            <a:r>
              <a:rPr lang="it-IT" altLang="it-IT" dirty="0"/>
              <a:t> hanno avuto anche sede presso il Tiberia Hospital a Roma, per quanto riguarda il Lazio. E poi successivamente si è dato il via anche alla </a:t>
            </a:r>
            <a:r>
              <a:rPr lang="it-IT" altLang="it-IT" dirty="0" err="1"/>
              <a:t>cosidetta</a:t>
            </a:r>
            <a:r>
              <a:rPr lang="it-IT" altLang="it-IT" dirty="0"/>
              <a:t> «Romagna Experience» in provincia di Ravenna presso gli ospedali San Pier Damiano di Faenza e Maria Cecilia di Cotignola</a:t>
            </a:r>
          </a:p>
        </p:txBody>
      </p:sp>
      <p:sp>
        <p:nvSpPr>
          <p:cNvPr id="34819" name="Segnaposto numero diapositiva 3">
            <a:extLst>
              <a:ext uri="{FF2B5EF4-FFF2-40B4-BE49-F238E27FC236}">
                <a16:creationId xmlns:a16="http://schemas.microsoft.com/office/drawing/2014/main" id="{8363511C-36F2-01DF-B604-00D51D42DF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636DA9-7345-B844-AA7F-18EDFC7B0119}" type="slidenum">
              <a:rPr lang="it-IT" altLang="it-IT" smtClean="0">
                <a:latin typeface="Calibri" panose="020F0502020204030204" pitchFamily="34" charset="0"/>
              </a:rPr>
              <a:pPr/>
              <a:t>9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25679" y="3841"/>
            <a:ext cx="127212" cy="6858000"/>
          </a:xfrm>
          <a:prstGeom prst="rect">
            <a:avLst/>
          </a:prstGeom>
          <a:solidFill>
            <a:srgbClr val="F3E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1E508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E98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40A8C-1E5C-F82E-982D-F5BE2053E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5606AF-8581-FD55-5DB1-86A20D5B3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0A811-4303-9648-881C-FD8CEDF517FC}" type="datetime1">
              <a:rPr lang="it-IT" altLang="it-IT"/>
              <a:pPr>
                <a:defRPr/>
              </a:pPr>
              <a:t>07/05/24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AC908E-71CA-FC5B-C0CE-97E760FD1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7187DA-6075-DCE3-7553-BB43D340F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F803D-9A9F-A543-B3E3-CC188C7C7A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9830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07/05/24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  <p:sldLayoutId id="2147483728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5.png"/><Relationship Id="rId4" Type="http://schemas.openxmlformats.org/officeDocument/2006/relationships/image" Target="../media/image36.jpe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png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hart" Target="../charts/chart1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hart" Target="../charts/chart4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2171" y="922415"/>
            <a:ext cx="4526280" cy="2205792"/>
          </a:xfrm>
        </p:spPr>
        <p:txBody>
          <a:bodyPr>
            <a:noAutofit/>
          </a:bodyPr>
          <a:lstStyle/>
          <a:p>
            <a:r>
              <a:rPr lang="it-IT" sz="2800" dirty="0"/>
              <a:t>IDEAZIONE, PROGETTAZIONE E REALIZZAZIONE DI UN CENTRO AD ALTO VOLUME IN CHIRURGIA BARIATRICA E METABOLICA 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2171" y="3729794"/>
            <a:ext cx="4526280" cy="1801686"/>
          </a:xfrm>
        </p:spPr>
        <p:txBody>
          <a:bodyPr>
            <a:normAutofit fontScale="55000" lnSpcReduction="20000"/>
          </a:bodyPr>
          <a:lstStyle/>
          <a:p>
            <a:r>
              <a:rPr lang="it-IT" sz="4400" b="1" cap="none" dirty="0">
                <a:solidFill>
                  <a:srgbClr val="FFC000"/>
                </a:solidFill>
              </a:rPr>
              <a:t>Dr. Luigi Eduardo Conte</a:t>
            </a:r>
          </a:p>
          <a:p>
            <a:r>
              <a:rPr lang="it-IT" sz="2800" b="1" cap="none" dirty="0">
                <a:solidFill>
                  <a:srgbClr val="FFC000"/>
                </a:solidFill>
              </a:rPr>
              <a:t>Università degli Studi di Roma Tor Vergata</a:t>
            </a:r>
          </a:p>
          <a:p>
            <a:r>
              <a:rPr lang="it-IT" sz="2800" b="1" cap="none" dirty="0">
                <a:solidFill>
                  <a:srgbClr val="FFC000"/>
                </a:solidFill>
              </a:rPr>
              <a:t>Ospedale San Carlo di Nancy – GVM – Chirurgia Bariatrica e Metabolica Direttore Prof. Paolo Gentileschi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D84C159D-98A5-1DC7-C2A8-E419461C8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6137" y="1251884"/>
            <a:ext cx="2561042" cy="2445022"/>
          </a:xfrm>
        </p:spPr>
        <p:txBody>
          <a:bodyPr>
            <a:normAutofit/>
          </a:bodyPr>
          <a:lstStyle/>
          <a:p>
            <a:r>
              <a:rPr lang="it-IT" altLang="it-IT" sz="3200" dirty="0">
                <a:solidFill>
                  <a:srgbClr val="FFC000"/>
                </a:solidFill>
              </a:rPr>
              <a:t>MCH</a:t>
            </a:r>
            <a:r>
              <a:rPr lang="it-IT" altLang="it-IT" sz="3200" dirty="0">
                <a:solidFill>
                  <a:srgbClr val="1E5082"/>
                </a:solidFill>
              </a:rPr>
              <a:t> </a:t>
            </a:r>
            <a:br>
              <a:rPr lang="it-IT" altLang="it-IT" sz="3200" dirty="0">
                <a:solidFill>
                  <a:srgbClr val="1E5082"/>
                </a:solidFill>
              </a:rPr>
            </a:br>
            <a:r>
              <a:rPr lang="it-IT" altLang="it-IT" sz="3200" dirty="0">
                <a:solidFill>
                  <a:srgbClr val="1E5082"/>
                </a:solidFill>
              </a:rPr>
              <a:t>CENTRO DI </a:t>
            </a:r>
            <a:br>
              <a:rPr lang="it-IT" altLang="it-IT" sz="3200" dirty="0">
                <a:solidFill>
                  <a:srgbClr val="1E5082"/>
                </a:solidFill>
              </a:rPr>
            </a:br>
            <a:r>
              <a:rPr lang="it-IT" altLang="it-IT" sz="3200" dirty="0">
                <a:solidFill>
                  <a:srgbClr val="1E5082"/>
                </a:solidFill>
              </a:rPr>
              <a:t>ECCELLENZA </a:t>
            </a:r>
            <a:br>
              <a:rPr lang="it-IT" altLang="it-IT" sz="3200" dirty="0">
                <a:solidFill>
                  <a:srgbClr val="1E5082"/>
                </a:solidFill>
              </a:rPr>
            </a:br>
            <a:r>
              <a:rPr lang="it-IT" altLang="it-IT" sz="3200" dirty="0">
                <a:solidFill>
                  <a:srgbClr val="1E5082"/>
                </a:solidFill>
              </a:rPr>
              <a:t>SICOB da gennaio 2023</a:t>
            </a:r>
            <a:endParaRPr lang="it-IT" altLang="it-IT" sz="3600" dirty="0">
              <a:solidFill>
                <a:srgbClr val="1E5082"/>
              </a:solidFill>
              <a:latin typeface="Comic Sans MS" panose="030F0902030302020204" pitchFamily="66" charset="0"/>
            </a:endParaRP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CE364648-15F6-E6D5-2242-C6C1F620A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7988" y="5605463"/>
            <a:ext cx="6223000" cy="842962"/>
          </a:xfrm>
        </p:spPr>
        <p:txBody>
          <a:bodyPr/>
          <a:lstStyle/>
          <a:p>
            <a:pPr eaLnBrk="1" hangingPunct="1"/>
            <a:endParaRPr lang="it-IT" altLang="it-IT" sz="1600" b="1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eaLnBrk="1" hangingPunct="1"/>
            <a:endParaRPr lang="it-IT" altLang="it-IT" sz="16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35843" name="Immagine 2">
            <a:extLst>
              <a:ext uri="{FF2B5EF4-FFF2-40B4-BE49-F238E27FC236}">
                <a16:creationId xmlns:a16="http://schemas.microsoft.com/office/drawing/2014/main" id="{05107B95-CB54-9316-319E-2EAECA7C3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1" y="1218273"/>
            <a:ext cx="3919537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Immagine 2">
            <a:extLst>
              <a:ext uri="{FF2B5EF4-FFF2-40B4-BE49-F238E27FC236}">
                <a16:creationId xmlns:a16="http://schemas.microsoft.com/office/drawing/2014/main" id="{0C9B45AF-6C8A-9316-2A44-8C1D60BCC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241" y="4037668"/>
            <a:ext cx="3261522" cy="244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Immagine 4">
            <a:extLst>
              <a:ext uri="{FF2B5EF4-FFF2-40B4-BE49-F238E27FC236}">
                <a16:creationId xmlns:a16="http://schemas.microsoft.com/office/drawing/2014/main" id="{FF999F0D-0A16-0690-76C1-79FE8FCB2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37" y="4037668"/>
            <a:ext cx="3258833" cy="244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magine 6">
            <a:extLst>
              <a:ext uri="{FF2B5EF4-FFF2-40B4-BE49-F238E27FC236}">
                <a16:creationId xmlns:a16="http://schemas.microsoft.com/office/drawing/2014/main" id="{1F159813-0AC9-81EC-29AB-DA23E1B55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260" y="1218273"/>
            <a:ext cx="3420656" cy="523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4" descr="&quot;&quot;">
            <a:extLst>
              <a:ext uri="{FF2B5EF4-FFF2-40B4-BE49-F238E27FC236}">
                <a16:creationId xmlns:a16="http://schemas.microsoft.com/office/drawing/2014/main" id="{093856C4-F7D2-5E5D-7824-5BDE27462633}"/>
              </a:ext>
            </a:extLst>
          </p:cNvPr>
          <p:cNvSpPr/>
          <p:nvPr/>
        </p:nvSpPr>
        <p:spPr bwMode="auto">
          <a:xfrm>
            <a:off x="1163551" y="1245293"/>
            <a:ext cx="2778125" cy="682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10" name="Rectangle 34" descr="&quot;&quot;">
            <a:extLst>
              <a:ext uri="{FF2B5EF4-FFF2-40B4-BE49-F238E27FC236}">
                <a16:creationId xmlns:a16="http://schemas.microsoft.com/office/drawing/2014/main" id="{C4FADC28-E802-CDAF-508D-6B22713C7663}"/>
              </a:ext>
            </a:extLst>
          </p:cNvPr>
          <p:cNvSpPr/>
          <p:nvPr/>
        </p:nvSpPr>
        <p:spPr bwMode="auto">
          <a:xfrm>
            <a:off x="1166137" y="3691190"/>
            <a:ext cx="2778125" cy="6826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945DD49C-2FE9-67DC-A0C6-EB56D99BB0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  <p:pic>
        <p:nvPicPr>
          <p:cNvPr id="3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A0E945DE-FED6-CE32-04FA-4CCB5B955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hi siamo - GVM Spa">
            <a:extLst>
              <a:ext uri="{FF2B5EF4-FFF2-40B4-BE49-F238E27FC236}">
                <a16:creationId xmlns:a16="http://schemas.microsoft.com/office/drawing/2014/main" id="{D7E13A10-A558-B713-C938-26207612E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olo 1">
            <a:extLst>
              <a:ext uri="{FF2B5EF4-FFF2-40B4-BE49-F238E27FC236}">
                <a16:creationId xmlns:a16="http://schemas.microsoft.com/office/drawing/2014/main" id="{98FF23EF-F291-5067-87A2-2B8A5ABB1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1378257"/>
            <a:ext cx="9601200" cy="687253"/>
          </a:xfrm>
        </p:spPr>
        <p:txBody>
          <a:bodyPr>
            <a:normAutofit fontScale="90000"/>
          </a:bodyPr>
          <a:lstStyle/>
          <a:p>
            <a:r>
              <a:rPr lang="it-IT" altLang="it-IT" dirty="0">
                <a:solidFill>
                  <a:srgbClr val="1E5082"/>
                </a:solidFill>
              </a:rPr>
              <a:t>PDTA nella struttura privata convenzionata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2AD88A8-258C-4A4B-1F8D-9C8CB7EC5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876" y="2065510"/>
            <a:ext cx="8207375" cy="4555954"/>
          </a:xfrm>
        </p:spPr>
        <p:txBody>
          <a:bodyPr>
            <a:normAutofit lnSpcReduction="10000"/>
          </a:bodyPr>
          <a:lstStyle/>
          <a:p>
            <a:pPr marL="342900" indent="-342900" algn="l">
              <a:buFontTx/>
              <a:buChar char="-"/>
              <a:defRPr/>
            </a:pPr>
            <a:r>
              <a:rPr lang="it-IT" sz="2400" dirty="0">
                <a:solidFill>
                  <a:srgbClr val="1E5082"/>
                </a:solidFill>
                <a:ea typeface="MS PGothic" panose="020B0600070205080204" pitchFamily="34" charset="-128"/>
              </a:rPr>
              <a:t>La </a:t>
            </a:r>
            <a:r>
              <a:rPr lang="it-IT" sz="2400" b="1" u="sng" dirty="0">
                <a:solidFill>
                  <a:srgbClr val="FFC000"/>
                </a:solidFill>
                <a:ea typeface="MS PGothic" panose="020B0600070205080204" pitchFamily="34" charset="-128"/>
              </a:rPr>
              <a:t>sicurezza del paziente </a:t>
            </a:r>
            <a:r>
              <a:rPr lang="it-IT" sz="2400" dirty="0">
                <a:solidFill>
                  <a:srgbClr val="1E5082"/>
                </a:solidFill>
                <a:ea typeface="MS PGothic" panose="020B0600070205080204" pitchFamily="34" charset="-128"/>
              </a:rPr>
              <a:t>viene prima di ogni considerazione o necessità economica.</a:t>
            </a:r>
          </a:p>
          <a:p>
            <a:pPr marL="342900" indent="-342900" algn="l">
              <a:buFontTx/>
              <a:buChar char="-"/>
              <a:defRPr/>
            </a:pPr>
            <a:r>
              <a:rPr lang="it-IT" sz="2400" dirty="0">
                <a:solidFill>
                  <a:srgbClr val="1E5082"/>
                </a:solidFill>
                <a:ea typeface="MS PGothic" panose="020B0600070205080204" pitchFamily="34" charset="-128"/>
              </a:rPr>
              <a:t>Il PDTA in una struttura privata </a:t>
            </a:r>
            <a:r>
              <a:rPr lang="it-IT" sz="2400" b="1" u="sng" dirty="0">
                <a:solidFill>
                  <a:srgbClr val="FFC000"/>
                </a:solidFill>
                <a:ea typeface="MS PGothic" panose="020B0600070205080204" pitchFamily="34" charset="-128"/>
              </a:rPr>
              <a:t>DEVE</a:t>
            </a:r>
            <a:r>
              <a:rPr lang="it-IT" sz="2400" dirty="0">
                <a:solidFill>
                  <a:srgbClr val="1E5082"/>
                </a:solidFill>
                <a:ea typeface="MS PGothic" panose="020B0600070205080204" pitchFamily="34" charset="-128"/>
              </a:rPr>
              <a:t> essere basato su un percorso diagnostico e terapeutico snello e semplice. </a:t>
            </a:r>
            <a:br>
              <a:rPr lang="it-IT" sz="2400" dirty="0">
                <a:solidFill>
                  <a:srgbClr val="1E5082"/>
                </a:solidFill>
                <a:ea typeface="MS PGothic" panose="020B0600070205080204" pitchFamily="34" charset="-128"/>
              </a:rPr>
            </a:br>
            <a:r>
              <a:rPr lang="it-IT" sz="2400" dirty="0">
                <a:solidFill>
                  <a:srgbClr val="1E5082"/>
                </a:solidFill>
                <a:ea typeface="MS PGothic" panose="020B0600070205080204" pitchFamily="34" charset="-128"/>
              </a:rPr>
              <a:t>E’ fondamentale ispirarsi ai concetti della </a:t>
            </a:r>
            <a:r>
              <a:rPr lang="it-IT" sz="2400" b="1" u="sng" dirty="0">
                <a:solidFill>
                  <a:srgbClr val="FFC000"/>
                </a:solidFill>
                <a:ea typeface="MS PGothic" panose="020B0600070205080204" pitchFamily="34" charset="-128"/>
              </a:rPr>
              <a:t>EBM</a:t>
            </a:r>
            <a:r>
              <a:rPr lang="it-IT" sz="2400" dirty="0">
                <a:solidFill>
                  <a:srgbClr val="1E5082"/>
                </a:solidFill>
                <a:ea typeface="MS PGothic" panose="020B0600070205080204" pitchFamily="34" charset="-128"/>
              </a:rPr>
              <a:t> onde evitare esami e spese inutili.</a:t>
            </a:r>
          </a:p>
          <a:p>
            <a:pPr marL="342900" indent="-342900" algn="l">
              <a:buFontTx/>
              <a:buChar char="-"/>
              <a:defRPr/>
            </a:pPr>
            <a:r>
              <a:rPr lang="it-IT" sz="2400" dirty="0">
                <a:solidFill>
                  <a:srgbClr val="1E5082"/>
                </a:solidFill>
                <a:ea typeface="MS PGothic" panose="020B0600070205080204" pitchFamily="34" charset="-128"/>
              </a:rPr>
              <a:t>Esiste la problematica della extra-</a:t>
            </a:r>
            <a:r>
              <a:rPr lang="it-IT" sz="2400" dirty="0" err="1">
                <a:solidFill>
                  <a:srgbClr val="1E5082"/>
                </a:solidFill>
                <a:ea typeface="MS PGothic" panose="020B0600070205080204" pitchFamily="34" charset="-128"/>
              </a:rPr>
              <a:t>regionalità</a:t>
            </a:r>
            <a:r>
              <a:rPr lang="it-IT" sz="2400" dirty="0">
                <a:solidFill>
                  <a:srgbClr val="1E5082"/>
                </a:solidFill>
                <a:ea typeface="MS PGothic" panose="020B0600070205080204" pitchFamily="34" charset="-128"/>
              </a:rPr>
              <a:t> di provenienza del paziente per cui sia l’iter </a:t>
            </a:r>
            <a:r>
              <a:rPr lang="it-IT" sz="2400" dirty="0" err="1">
                <a:solidFill>
                  <a:srgbClr val="1E5082"/>
                </a:solidFill>
                <a:ea typeface="MS PGothic" panose="020B0600070205080204" pitchFamily="34" charset="-128"/>
              </a:rPr>
              <a:t>pre</a:t>
            </a:r>
            <a:r>
              <a:rPr lang="it-IT" sz="2400" dirty="0">
                <a:solidFill>
                  <a:srgbClr val="1E5082"/>
                </a:solidFill>
                <a:ea typeface="MS PGothic" panose="020B0600070205080204" pitchFamily="34" charset="-128"/>
              </a:rPr>
              <a:t>-operatorio che il follow-up post-operatorio devono essere adattati alla logistica territoriale.</a:t>
            </a:r>
          </a:p>
          <a:p>
            <a:pPr marL="342900" indent="-342900" algn="l">
              <a:buFontTx/>
              <a:buChar char="-"/>
              <a:defRPr/>
            </a:pPr>
            <a:r>
              <a:rPr lang="it-IT" sz="2400" dirty="0">
                <a:solidFill>
                  <a:srgbClr val="1E5082"/>
                </a:solidFill>
                <a:ea typeface="MS PGothic" panose="020B0600070205080204" pitchFamily="34" charset="-128"/>
              </a:rPr>
              <a:t>Sono comunque le </a:t>
            </a:r>
            <a:r>
              <a:rPr lang="it-IT" sz="2400" b="1" u="sng" dirty="0">
                <a:solidFill>
                  <a:srgbClr val="FFC000"/>
                </a:solidFill>
                <a:ea typeface="MS PGothic" panose="020B0600070205080204" pitchFamily="34" charset="-128"/>
              </a:rPr>
              <a:t>LINEE GUIDA SICOB </a:t>
            </a:r>
            <a:r>
              <a:rPr lang="it-IT" sz="2400" dirty="0">
                <a:solidFill>
                  <a:srgbClr val="1E5082"/>
                </a:solidFill>
                <a:ea typeface="MS PGothic" panose="020B0600070205080204" pitchFamily="34" charset="-128"/>
              </a:rPr>
              <a:t>(recenti!) ad indirizzare il percorso e l’iter </a:t>
            </a:r>
            <a:r>
              <a:rPr lang="it-IT" sz="2400" dirty="0" err="1">
                <a:solidFill>
                  <a:srgbClr val="1E5082"/>
                </a:solidFill>
                <a:ea typeface="MS PGothic" panose="020B0600070205080204" pitchFamily="34" charset="-128"/>
              </a:rPr>
              <a:t>bariatrico</a:t>
            </a:r>
            <a:r>
              <a:rPr lang="it-IT" sz="2400" dirty="0">
                <a:solidFill>
                  <a:srgbClr val="1E5082"/>
                </a:solidFill>
                <a:ea typeface="MS PGothic" panose="020B0600070205080204" pitchFamily="34" charset="-128"/>
              </a:rPr>
              <a:t>.</a:t>
            </a:r>
          </a:p>
        </p:txBody>
      </p:sp>
      <p:grpSp>
        <p:nvGrpSpPr>
          <p:cNvPr id="2" name="Group 31">
            <a:extLst>
              <a:ext uri="{FF2B5EF4-FFF2-40B4-BE49-F238E27FC236}">
                <a16:creationId xmlns:a16="http://schemas.microsoft.com/office/drawing/2014/main" id="{E8271703-659F-8363-F57A-DB16664E3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 bwMode="auto">
          <a:xfrm>
            <a:off x="1858964" y="1196976"/>
            <a:ext cx="8474075" cy="74613"/>
            <a:chOff x="446534" y="453643"/>
            <a:chExt cx="11298933" cy="98554"/>
          </a:xfrm>
        </p:grpSpPr>
        <p:sp>
          <p:nvSpPr>
            <p:cNvPr id="4" name="Rectangle 32" descr="&quot;&quot;">
              <a:extLst>
                <a:ext uri="{FF2B5EF4-FFF2-40B4-BE49-F238E27FC236}">
                  <a16:creationId xmlns:a16="http://schemas.microsoft.com/office/drawing/2014/main" id="{2D25E102-BC52-7001-0C42-AA10683BAB89}"/>
                </a:ext>
              </a:extLst>
            </p:cNvPr>
            <p:cNvSpPr/>
            <p:nvPr/>
          </p:nvSpPr>
          <p:spPr>
            <a:xfrm>
              <a:off x="446534" y="457837"/>
              <a:ext cx="3704221" cy="943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5" name="Rectangle 33" descr="&quot;&quot;">
              <a:extLst>
                <a:ext uri="{FF2B5EF4-FFF2-40B4-BE49-F238E27FC236}">
                  <a16:creationId xmlns:a16="http://schemas.microsoft.com/office/drawing/2014/main" id="{7F937F37-0AD9-2983-4A62-7B731CA7D3AC}"/>
                </a:ext>
              </a:extLst>
            </p:cNvPr>
            <p:cNvSpPr/>
            <p:nvPr/>
          </p:nvSpPr>
          <p:spPr>
            <a:xfrm>
              <a:off x="8041246" y="453643"/>
              <a:ext cx="3704221" cy="985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6" name="Rectangle 34" descr="&quot;&quot;">
              <a:extLst>
                <a:ext uri="{FF2B5EF4-FFF2-40B4-BE49-F238E27FC236}">
                  <a16:creationId xmlns:a16="http://schemas.microsoft.com/office/drawing/2014/main" id="{6727D1D6-DA4D-4038-7829-3334BD9AB96D}"/>
                </a:ext>
              </a:extLst>
            </p:cNvPr>
            <p:cNvSpPr/>
            <p:nvPr/>
          </p:nvSpPr>
          <p:spPr>
            <a:xfrm>
              <a:off x="4241773" y="457837"/>
              <a:ext cx="3704221" cy="9016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</p:grp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B9DF044F-5847-2817-06BB-A7BA7484E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  <p:pic>
        <p:nvPicPr>
          <p:cNvPr id="8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A917C2C5-DCAE-6AA9-CB1D-F22343F84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hi siamo - GVM Spa">
            <a:extLst>
              <a:ext uri="{FF2B5EF4-FFF2-40B4-BE49-F238E27FC236}">
                <a16:creationId xmlns:a16="http://schemas.microsoft.com/office/drawing/2014/main" id="{3D83A9A7-5A65-6D21-861B-5F7CA4EC7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Segnaposto contenuto 3">
            <a:extLst>
              <a:ext uri="{FF2B5EF4-FFF2-40B4-BE49-F238E27FC236}">
                <a16:creationId xmlns:a16="http://schemas.microsoft.com/office/drawing/2014/main" id="{F86243DF-147F-F22E-9303-C63DA0C729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5913" y="119063"/>
            <a:ext cx="5093111" cy="6364800"/>
          </a:xfrm>
        </p:spPr>
      </p:pic>
      <p:pic>
        <p:nvPicPr>
          <p:cNvPr id="38914" name="Immagine 2">
            <a:extLst>
              <a:ext uri="{FF2B5EF4-FFF2-40B4-BE49-F238E27FC236}">
                <a16:creationId xmlns:a16="http://schemas.microsoft.com/office/drawing/2014/main" id="{ADDF0E43-AE3E-9150-E3AC-AEA33C19F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-1176338"/>
            <a:ext cx="4351338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Immagine 5">
            <a:extLst>
              <a:ext uri="{FF2B5EF4-FFF2-40B4-BE49-F238E27FC236}">
                <a16:creationId xmlns:a16="http://schemas.microsoft.com/office/drawing/2014/main" id="{16FA1737-0113-C36E-7B6A-2CC6E17BB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652463"/>
            <a:ext cx="6575478" cy="930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ottotitolo 2">
            <a:extLst>
              <a:ext uri="{FF2B5EF4-FFF2-40B4-BE49-F238E27FC236}">
                <a16:creationId xmlns:a16="http://schemas.microsoft.com/office/drawing/2014/main" id="{4A0A0530-5931-604D-2AB4-EFBCC644EE2B}"/>
              </a:ext>
            </a:extLst>
          </p:cNvPr>
          <p:cNvSpPr txBox="1">
            <a:spLocks/>
          </p:cNvSpPr>
          <p:nvPr/>
        </p:nvSpPr>
        <p:spPr>
          <a:xfrm>
            <a:off x="1920876" y="2065510"/>
            <a:ext cx="8207375" cy="455595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it-IT" sz="2400" dirty="0">
              <a:solidFill>
                <a:srgbClr val="1E5082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magine 1">
            <a:extLst>
              <a:ext uri="{FF2B5EF4-FFF2-40B4-BE49-F238E27FC236}">
                <a16:creationId xmlns:a16="http://schemas.microsoft.com/office/drawing/2014/main" id="{5DD58A82-F8C9-ECA4-B4B8-D7ACC8E8C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60" y="0"/>
            <a:ext cx="2670175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Immagine 2">
            <a:extLst>
              <a:ext uri="{FF2B5EF4-FFF2-40B4-BE49-F238E27FC236}">
                <a16:creationId xmlns:a16="http://schemas.microsoft.com/office/drawing/2014/main" id="{F1061315-1AAD-36A9-B3E7-6F7506FFD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0" y="0"/>
            <a:ext cx="2959100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Immagine 5">
            <a:extLst>
              <a:ext uri="{FF2B5EF4-FFF2-40B4-BE49-F238E27FC236}">
                <a16:creationId xmlns:a16="http://schemas.microsoft.com/office/drawing/2014/main" id="{FF58C4A3-E3E5-9421-03C4-80A373A03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485" y="1001712"/>
            <a:ext cx="3295650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3">
            <a:extLst>
              <a:ext uri="{FF2B5EF4-FFF2-40B4-BE49-F238E27FC236}">
                <a16:creationId xmlns:a16="http://schemas.microsoft.com/office/drawing/2014/main" id="{876414BD-56CC-FA66-5DC5-379AFE758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98438"/>
            <a:ext cx="3659187" cy="65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 descr="Immagine che contiene testo, Attrezzature mediche, medico, assistenza sanitaria&#10;&#10;Descrizione generata automaticamente">
            <a:extLst>
              <a:ext uri="{FF2B5EF4-FFF2-40B4-BE49-F238E27FC236}">
                <a16:creationId xmlns:a16="http://schemas.microsoft.com/office/drawing/2014/main" id="{AEBD5064-BCBB-A493-2FEC-323208377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98" y="198438"/>
            <a:ext cx="5415743" cy="6305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334DCFAF-2377-50C4-150A-1ABBE488C74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0" y="852488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798" name="Picture 6" descr="Maria Cecilia Hospital - Cotignola, Emilia-Romagna - GVM">
            <a:extLst>
              <a:ext uri="{FF2B5EF4-FFF2-40B4-BE49-F238E27FC236}">
                <a16:creationId xmlns:a16="http://schemas.microsoft.com/office/drawing/2014/main" id="{4969D4B1-FE1F-3503-7B11-95787859E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F4AECED-68F6-C507-F8C0-2DBCA4E9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962" y="1384301"/>
            <a:ext cx="7245281" cy="760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4400" dirty="0">
                <a:solidFill>
                  <a:srgbClr val="FFC000"/>
                </a:solidFill>
              </a:rPr>
              <a:t>Equipe chirurgica</a:t>
            </a:r>
          </a:p>
        </p:txBody>
      </p:sp>
      <p:sp>
        <p:nvSpPr>
          <p:cNvPr id="73" name="Rectangle 72" descr="&quot;&quot;">
            <a:extLst>
              <a:ext uri="{FF2B5EF4-FFF2-40B4-BE49-F238E27FC236}">
                <a16:creationId xmlns:a16="http://schemas.microsoft.com/office/drawing/2014/main" id="{33A72F06-AD31-315F-AFFC-1E9FCB24DA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858964" y="1200150"/>
            <a:ext cx="2778125" cy="71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75" name="Rectangle 74" descr="&quot;&quot;">
            <a:extLst>
              <a:ext uri="{FF2B5EF4-FFF2-40B4-BE49-F238E27FC236}">
                <a16:creationId xmlns:a16="http://schemas.microsoft.com/office/drawing/2014/main" id="{86787003-3D22-3B5C-98E5-9AC7CA1AF3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05351" y="1200151"/>
            <a:ext cx="2778125" cy="682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77" name="Rectangle 76" descr="&quot;&quot;">
            <a:extLst>
              <a:ext uri="{FF2B5EF4-FFF2-40B4-BE49-F238E27FC236}">
                <a16:creationId xmlns:a16="http://schemas.microsoft.com/office/drawing/2014/main" id="{3F34C3B8-DD39-771D-1DF0-A6C98A45AB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554914" y="1196976"/>
            <a:ext cx="2778125" cy="746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7415" name="Content Placeholder 8">
            <a:extLst>
              <a:ext uri="{FF2B5EF4-FFF2-40B4-BE49-F238E27FC236}">
                <a16:creationId xmlns:a16="http://schemas.microsoft.com/office/drawing/2014/main" id="{046C8E43-5BF5-FD6D-7BD9-90C20A679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564" y="2492376"/>
            <a:ext cx="4559506" cy="3616324"/>
          </a:xfrm>
        </p:spPr>
        <p:txBody>
          <a:bodyPr>
            <a:normAutofit fontScale="92500" lnSpcReduction="10000"/>
          </a:bodyPr>
          <a:lstStyle/>
          <a:p>
            <a:r>
              <a:rPr lang="en-US" altLang="it-IT" sz="2100" b="1" dirty="0">
                <a:solidFill>
                  <a:srgbClr val="1E5082"/>
                </a:solidFill>
              </a:rPr>
              <a:t>Prof. Paolo Gentileschi</a:t>
            </a:r>
          </a:p>
          <a:p>
            <a:r>
              <a:rPr lang="en-US" altLang="it-IT" sz="2100" b="1" dirty="0">
                <a:solidFill>
                  <a:srgbClr val="1E5082"/>
                </a:solidFill>
              </a:rPr>
              <a:t>Dr. Domenico </a:t>
            </a:r>
            <a:r>
              <a:rPr lang="en-US" altLang="it-IT" sz="2100" b="1" dirty="0" err="1">
                <a:solidFill>
                  <a:srgbClr val="1E5082"/>
                </a:solidFill>
              </a:rPr>
              <a:t>Benavoli</a:t>
            </a:r>
            <a:endParaRPr lang="en-US" altLang="it-IT" sz="2100" b="1" dirty="0">
              <a:solidFill>
                <a:srgbClr val="1E5082"/>
              </a:solidFill>
            </a:endParaRPr>
          </a:p>
          <a:p>
            <a:r>
              <a:rPr lang="en-US" altLang="it-IT" sz="2100" b="1" dirty="0" err="1">
                <a:solidFill>
                  <a:srgbClr val="1E5082"/>
                </a:solidFill>
              </a:rPr>
              <a:t>Dr.ssa</a:t>
            </a:r>
            <a:r>
              <a:rPr lang="en-US" altLang="it-IT" sz="2100" b="1" dirty="0">
                <a:solidFill>
                  <a:srgbClr val="1E5082"/>
                </a:solidFill>
              </a:rPr>
              <a:t> Michela </a:t>
            </a:r>
            <a:r>
              <a:rPr lang="en-US" altLang="it-IT" sz="2100" b="1" dirty="0" err="1">
                <a:solidFill>
                  <a:srgbClr val="1E5082"/>
                </a:solidFill>
              </a:rPr>
              <a:t>Campanelli</a:t>
            </a:r>
            <a:endParaRPr lang="en-US" altLang="it-IT" sz="2100" b="1" dirty="0">
              <a:solidFill>
                <a:srgbClr val="1E5082"/>
              </a:solidFill>
            </a:endParaRPr>
          </a:p>
          <a:p>
            <a:r>
              <a:rPr lang="en-US" altLang="it-IT" sz="2100" b="1" dirty="0" err="1">
                <a:solidFill>
                  <a:srgbClr val="1E5082"/>
                </a:solidFill>
              </a:rPr>
              <a:t>Dr.ssa</a:t>
            </a:r>
            <a:r>
              <a:rPr lang="en-US" altLang="it-IT" sz="2100" b="1" dirty="0">
                <a:solidFill>
                  <a:srgbClr val="1E5082"/>
                </a:solidFill>
              </a:rPr>
              <a:t> Daniela </a:t>
            </a:r>
            <a:r>
              <a:rPr lang="en-US" altLang="it-IT" sz="2100" b="1" dirty="0" err="1">
                <a:solidFill>
                  <a:srgbClr val="1E5082"/>
                </a:solidFill>
              </a:rPr>
              <a:t>Rossiello</a:t>
            </a:r>
            <a:endParaRPr lang="en-US" altLang="it-IT" sz="2100" b="1" dirty="0">
              <a:solidFill>
                <a:srgbClr val="1E5082"/>
              </a:solidFill>
            </a:endParaRPr>
          </a:p>
          <a:p>
            <a:r>
              <a:rPr lang="en-US" altLang="it-IT" sz="2100" b="1" dirty="0">
                <a:solidFill>
                  <a:srgbClr val="1E5082"/>
                </a:solidFill>
              </a:rPr>
              <a:t>Dr. Giulio </a:t>
            </a:r>
            <a:r>
              <a:rPr lang="en-US" altLang="it-IT" sz="2100" b="1" dirty="0" err="1">
                <a:solidFill>
                  <a:srgbClr val="1E5082"/>
                </a:solidFill>
              </a:rPr>
              <a:t>Boscarino</a:t>
            </a:r>
            <a:endParaRPr lang="en-US" altLang="it-IT" sz="2100" b="1" dirty="0">
              <a:solidFill>
                <a:srgbClr val="1E5082"/>
              </a:solidFill>
            </a:endParaRPr>
          </a:p>
          <a:p>
            <a:r>
              <a:rPr lang="en-US" altLang="it-IT" sz="2100" b="1" dirty="0">
                <a:solidFill>
                  <a:srgbClr val="1E5082"/>
                </a:solidFill>
              </a:rPr>
              <a:t>Dr. Luigi Eduardo Conte (MIFS)</a:t>
            </a:r>
          </a:p>
          <a:p>
            <a:r>
              <a:rPr lang="en-US" altLang="it-IT" sz="2100" b="1" dirty="0" err="1">
                <a:solidFill>
                  <a:srgbClr val="1E5082"/>
                </a:solidFill>
              </a:rPr>
              <a:t>Dr.ssa</a:t>
            </a:r>
            <a:r>
              <a:rPr lang="en-US" altLang="it-IT" sz="2100" b="1" dirty="0">
                <a:solidFill>
                  <a:srgbClr val="1E5082"/>
                </a:solidFill>
              </a:rPr>
              <a:t> Michela </a:t>
            </a:r>
            <a:r>
              <a:rPr lang="en-US" altLang="it-IT" sz="2100" b="1" dirty="0" err="1">
                <a:solidFill>
                  <a:srgbClr val="1E5082"/>
                </a:solidFill>
              </a:rPr>
              <a:t>Orsi</a:t>
            </a:r>
            <a:r>
              <a:rPr lang="en-US" altLang="it-IT" sz="2100" b="1" dirty="0">
                <a:solidFill>
                  <a:srgbClr val="1E5082"/>
                </a:solidFill>
              </a:rPr>
              <a:t> (MIFS)</a:t>
            </a:r>
          </a:p>
          <a:p>
            <a:r>
              <a:rPr lang="en-US" altLang="it-IT" sz="2100" b="1" dirty="0" err="1">
                <a:solidFill>
                  <a:srgbClr val="1E5082"/>
                </a:solidFill>
              </a:rPr>
              <a:t>Dr.ssa</a:t>
            </a:r>
            <a:r>
              <a:rPr lang="en-US" altLang="it-IT" sz="2100" b="1" dirty="0">
                <a:solidFill>
                  <a:srgbClr val="1E5082"/>
                </a:solidFill>
              </a:rPr>
              <a:t> Francesca Serio (MIFS)</a:t>
            </a:r>
          </a:p>
        </p:txBody>
      </p:sp>
      <p:pic>
        <p:nvPicPr>
          <p:cNvPr id="33794" name="Picture 2" descr="Foto">
            <a:extLst>
              <a:ext uri="{FF2B5EF4-FFF2-40B4-BE49-F238E27FC236}">
                <a16:creationId xmlns:a16="http://schemas.microsoft.com/office/drawing/2014/main" id="{6C500EF6-7BD5-4324-0783-39EEC5A6C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170" y="1387476"/>
            <a:ext cx="4097868" cy="230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San Pier Damiano Hospital - Faenza, Emilia-Romagna - GVM">
            <a:extLst>
              <a:ext uri="{FF2B5EF4-FFF2-40B4-BE49-F238E27FC236}">
                <a16:creationId xmlns:a16="http://schemas.microsoft.com/office/drawing/2014/main" id="{AD8BF4EC-06DD-310A-2324-46162EE7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170" y="3692527"/>
            <a:ext cx="4097868" cy="230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A1E75C5-61A2-0323-7B9F-154E16FC6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  <p:pic>
        <p:nvPicPr>
          <p:cNvPr id="4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C157115F-FD6F-FC02-F934-DF4A7559C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i siamo - GVM Spa">
            <a:extLst>
              <a:ext uri="{FF2B5EF4-FFF2-40B4-BE49-F238E27FC236}">
                <a16:creationId xmlns:a16="http://schemas.microsoft.com/office/drawing/2014/main" id="{08515FA9-E805-373B-CD7E-10598CD77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695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olo 1">
            <a:extLst>
              <a:ext uri="{FF2B5EF4-FFF2-40B4-BE49-F238E27FC236}">
                <a16:creationId xmlns:a16="http://schemas.microsoft.com/office/drawing/2014/main" id="{BBD57275-6C9D-55D4-24AD-34BEFB528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>
                <a:solidFill>
                  <a:srgbClr val="1E5082"/>
                </a:solidFill>
              </a:rPr>
              <a:t>INTERVENTI ESEGUITI</a:t>
            </a:r>
          </a:p>
        </p:txBody>
      </p:sp>
      <p:sp>
        <p:nvSpPr>
          <p:cNvPr id="43010" name="Segnaposto contenuto 2">
            <a:extLst>
              <a:ext uri="{FF2B5EF4-FFF2-40B4-BE49-F238E27FC236}">
                <a16:creationId xmlns:a16="http://schemas.microsoft.com/office/drawing/2014/main" id="{24BE41B0-AC72-DE80-7720-2EC4CFE4B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47" y="2108201"/>
            <a:ext cx="10591139" cy="4153451"/>
          </a:xfrm>
        </p:spPr>
        <p:txBody>
          <a:bodyPr>
            <a:normAutofit fontScale="92500" lnSpcReduction="20000"/>
          </a:bodyPr>
          <a:lstStyle/>
          <a:p>
            <a:r>
              <a:rPr lang="it-IT" altLang="it-IT" b="1" dirty="0">
                <a:solidFill>
                  <a:srgbClr val="1E5082"/>
                </a:solidFill>
              </a:rPr>
              <a:t>GASTROPLASTICHE ENDOSCOPICHE</a:t>
            </a:r>
          </a:p>
          <a:p>
            <a:r>
              <a:rPr lang="it-IT" altLang="it-IT" b="1" dirty="0">
                <a:solidFill>
                  <a:srgbClr val="1E5082"/>
                </a:solidFill>
              </a:rPr>
              <a:t>BARICLIP </a:t>
            </a:r>
          </a:p>
          <a:p>
            <a:r>
              <a:rPr lang="it-IT" altLang="it-IT" b="1" dirty="0">
                <a:solidFill>
                  <a:srgbClr val="1E5082"/>
                </a:solidFill>
              </a:rPr>
              <a:t>SLEEVE GASTRECTOMY</a:t>
            </a:r>
          </a:p>
          <a:p>
            <a:r>
              <a:rPr lang="it-IT" altLang="it-IT" b="1" dirty="0">
                <a:solidFill>
                  <a:srgbClr val="1E5082"/>
                </a:solidFill>
              </a:rPr>
              <a:t>MINI GASTRIC BYPASS</a:t>
            </a:r>
          </a:p>
          <a:p>
            <a:r>
              <a:rPr lang="it-IT" altLang="it-IT" b="1" dirty="0">
                <a:solidFill>
                  <a:srgbClr val="1E5082"/>
                </a:solidFill>
              </a:rPr>
              <a:t>RYGB</a:t>
            </a:r>
          </a:p>
          <a:p>
            <a:r>
              <a:rPr lang="it-IT" altLang="it-IT" b="1" dirty="0">
                <a:solidFill>
                  <a:srgbClr val="1E5082"/>
                </a:solidFill>
              </a:rPr>
              <a:t>SADI-S</a:t>
            </a:r>
          </a:p>
          <a:p>
            <a:r>
              <a:rPr lang="it-IT" altLang="it-IT" b="1" dirty="0">
                <a:solidFill>
                  <a:srgbClr val="1E5082"/>
                </a:solidFill>
              </a:rPr>
              <a:t>RE-DO</a:t>
            </a:r>
            <a:endParaRPr lang="it-IT" altLang="it-IT" dirty="0">
              <a:solidFill>
                <a:srgbClr val="1E5082"/>
              </a:solidFill>
            </a:endParaRPr>
          </a:p>
          <a:p>
            <a:pPr marL="0" indent="0">
              <a:buNone/>
            </a:pPr>
            <a:endParaRPr lang="it-IT" altLang="it-IT" dirty="0">
              <a:solidFill>
                <a:srgbClr val="1E5082"/>
              </a:solidFill>
            </a:endParaRPr>
          </a:p>
          <a:p>
            <a:pPr marL="0" indent="0">
              <a:buNone/>
            </a:pPr>
            <a:r>
              <a:rPr lang="en-US" altLang="it-IT" sz="2000" dirty="0">
                <a:solidFill>
                  <a:srgbClr val="1E5082"/>
                </a:solidFill>
              </a:rPr>
              <a:t>La </a:t>
            </a:r>
            <a:r>
              <a:rPr lang="en-US" altLang="it-IT" sz="2000" dirty="0" err="1">
                <a:solidFill>
                  <a:srgbClr val="1E5082"/>
                </a:solidFill>
              </a:rPr>
              <a:t>maggior</a:t>
            </a:r>
            <a:r>
              <a:rPr lang="en-US" altLang="it-IT" sz="2000" dirty="0">
                <a:solidFill>
                  <a:srgbClr val="1E5082"/>
                </a:solidFill>
              </a:rPr>
              <a:t> </a:t>
            </a:r>
            <a:r>
              <a:rPr lang="en-US" altLang="it-IT" sz="2000" dirty="0" err="1">
                <a:solidFill>
                  <a:srgbClr val="1E5082"/>
                </a:solidFill>
              </a:rPr>
              <a:t>parte</a:t>
            </a:r>
            <a:r>
              <a:rPr lang="en-US" altLang="it-IT" sz="2000" dirty="0">
                <a:solidFill>
                  <a:srgbClr val="1E5082"/>
                </a:solidFill>
              </a:rPr>
              <a:t> </a:t>
            </a:r>
            <a:r>
              <a:rPr lang="en-US" altLang="it-IT" sz="2000" dirty="0" err="1">
                <a:solidFill>
                  <a:srgbClr val="1E5082"/>
                </a:solidFill>
              </a:rPr>
              <a:t>degli</a:t>
            </a:r>
            <a:r>
              <a:rPr lang="en-US" altLang="it-IT" sz="2000" dirty="0">
                <a:solidFill>
                  <a:srgbClr val="1E5082"/>
                </a:solidFill>
              </a:rPr>
              <a:t> </a:t>
            </a:r>
            <a:r>
              <a:rPr lang="en-US" altLang="it-IT" sz="2000" dirty="0" err="1">
                <a:solidFill>
                  <a:srgbClr val="1E5082"/>
                </a:solidFill>
              </a:rPr>
              <a:t>interventi</a:t>
            </a:r>
            <a:r>
              <a:rPr lang="en-US" altLang="it-IT" sz="2000" dirty="0">
                <a:solidFill>
                  <a:srgbClr val="1E5082"/>
                </a:solidFill>
              </a:rPr>
              <a:t> </a:t>
            </a:r>
            <a:r>
              <a:rPr lang="en-US" altLang="it-IT" sz="2000" dirty="0" err="1">
                <a:solidFill>
                  <a:srgbClr val="1E5082"/>
                </a:solidFill>
              </a:rPr>
              <a:t>sono</a:t>
            </a:r>
            <a:r>
              <a:rPr lang="en-US" altLang="it-IT" sz="2000" dirty="0">
                <a:solidFill>
                  <a:srgbClr val="1E5082"/>
                </a:solidFill>
              </a:rPr>
              <a:t> </a:t>
            </a:r>
            <a:r>
              <a:rPr lang="en-US" altLang="it-IT" sz="2000" dirty="0" err="1">
                <a:solidFill>
                  <a:srgbClr val="1E5082"/>
                </a:solidFill>
              </a:rPr>
              <a:t>stati</a:t>
            </a:r>
            <a:r>
              <a:rPr lang="en-US" altLang="it-IT" sz="2000" dirty="0">
                <a:solidFill>
                  <a:srgbClr val="1E5082"/>
                </a:solidFill>
              </a:rPr>
              <a:t> </a:t>
            </a:r>
            <a:r>
              <a:rPr lang="en-US" altLang="it-IT" sz="2000" dirty="0" err="1">
                <a:solidFill>
                  <a:srgbClr val="1E5082"/>
                </a:solidFill>
              </a:rPr>
              <a:t>eseguiti</a:t>
            </a:r>
            <a:r>
              <a:rPr lang="en-US" altLang="it-IT" sz="2000" dirty="0">
                <a:solidFill>
                  <a:srgbClr val="1E5082"/>
                </a:solidFill>
              </a:rPr>
              <a:t> per via </a:t>
            </a:r>
            <a:r>
              <a:rPr lang="en-US" altLang="it-IT" sz="2000" b="1" dirty="0" err="1">
                <a:solidFill>
                  <a:srgbClr val="FFC000"/>
                </a:solidFill>
              </a:rPr>
              <a:t>laparoscopica</a:t>
            </a:r>
            <a:r>
              <a:rPr lang="en-US" altLang="it-IT" sz="2000" dirty="0">
                <a:solidFill>
                  <a:srgbClr val="1E5082"/>
                </a:solidFill>
              </a:rPr>
              <a:t>, </a:t>
            </a:r>
          </a:p>
          <a:p>
            <a:pPr marL="0" indent="0">
              <a:buNone/>
            </a:pPr>
            <a:r>
              <a:rPr lang="en-US" altLang="it-IT" sz="2000" dirty="0" err="1">
                <a:solidFill>
                  <a:srgbClr val="1E5082"/>
                </a:solidFill>
              </a:rPr>
              <a:t>alcuni</a:t>
            </a:r>
            <a:r>
              <a:rPr lang="en-US" altLang="it-IT" sz="2000" dirty="0">
                <a:solidFill>
                  <a:srgbClr val="1E5082"/>
                </a:solidFill>
              </a:rPr>
              <a:t> per via </a:t>
            </a:r>
            <a:r>
              <a:rPr lang="en-US" altLang="it-IT" sz="2000" b="1" u="sng" dirty="0" err="1">
                <a:solidFill>
                  <a:srgbClr val="FFC000"/>
                </a:solidFill>
              </a:rPr>
              <a:t>robotica</a:t>
            </a:r>
            <a:r>
              <a:rPr lang="en-US" altLang="it-IT" dirty="0">
                <a:solidFill>
                  <a:srgbClr val="1E5082"/>
                </a:solidFill>
              </a:rPr>
              <a:t> ed </a:t>
            </a:r>
            <a:r>
              <a:rPr lang="en-US" altLang="it-IT" b="1" dirty="0">
                <a:solidFill>
                  <a:srgbClr val="FFC000"/>
                </a:solidFill>
              </a:rPr>
              <a:t>open</a:t>
            </a:r>
            <a:r>
              <a:rPr lang="en-US" altLang="it-IT" dirty="0">
                <a:solidFill>
                  <a:srgbClr val="1E5082"/>
                </a:solidFill>
              </a:rPr>
              <a:t>.</a:t>
            </a:r>
            <a:endParaRPr lang="en-US" altLang="it-IT" sz="2000" u="sng" dirty="0">
              <a:solidFill>
                <a:srgbClr val="1E5082"/>
              </a:solidFill>
            </a:endParaRPr>
          </a:p>
        </p:txBody>
      </p:sp>
      <p:pic>
        <p:nvPicPr>
          <p:cNvPr id="43011" name="Immagine 3">
            <a:extLst>
              <a:ext uri="{FF2B5EF4-FFF2-40B4-BE49-F238E27FC236}">
                <a16:creationId xmlns:a16="http://schemas.microsoft.com/office/drawing/2014/main" id="{C355BBC6-31B7-03C6-2BB3-D805AC41E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355" y="2485004"/>
            <a:ext cx="1651690" cy="198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 descr="BariClip Weight Loss Solution">
            <a:extLst>
              <a:ext uri="{FF2B5EF4-FFF2-40B4-BE49-F238E27FC236}">
                <a16:creationId xmlns:a16="http://schemas.microsoft.com/office/drawing/2014/main" id="{8096287E-EACC-AF6F-54A9-BBF70E6CE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98" y="1422053"/>
            <a:ext cx="1951156" cy="183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Bypass tipo SADI-S - Luigi Angrisani">
            <a:extLst>
              <a:ext uri="{FF2B5EF4-FFF2-40B4-BE49-F238E27FC236}">
                <a16:creationId xmlns:a16="http://schemas.microsoft.com/office/drawing/2014/main" id="{B50FBC80-8F0A-8E48-E99E-23DD9EC91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839" y="3848035"/>
            <a:ext cx="2630543" cy="274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rettile, serpente&#10;&#10;Descrizione generata automaticamente">
            <a:extLst>
              <a:ext uri="{FF2B5EF4-FFF2-40B4-BE49-F238E27FC236}">
                <a16:creationId xmlns:a16="http://schemas.microsoft.com/office/drawing/2014/main" id="{46EE05A1-18F6-2805-6F36-3970A31EE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578" y="3169715"/>
            <a:ext cx="1936161" cy="2229615"/>
          </a:xfrm>
          <a:prstGeom prst="rect">
            <a:avLst/>
          </a:prstGeom>
        </p:spPr>
      </p:pic>
      <p:pic>
        <p:nvPicPr>
          <p:cNvPr id="5" name="Immagine 4" descr="Immagine che contiene testo, serpente, rettile&#10;&#10;Descrizione generata automaticamente">
            <a:extLst>
              <a:ext uri="{FF2B5EF4-FFF2-40B4-BE49-F238E27FC236}">
                <a16:creationId xmlns:a16="http://schemas.microsoft.com/office/drawing/2014/main" id="{DD126053-B258-09D8-2DD5-6F8A21243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273" y="1422053"/>
            <a:ext cx="2467900" cy="2387425"/>
          </a:xfrm>
          <a:prstGeom prst="rect">
            <a:avLst/>
          </a:prstGeom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B6D5C403-1644-A610-1391-190A11C273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  <p:pic>
        <p:nvPicPr>
          <p:cNvPr id="4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F221E335-A905-AF7E-EB44-27448563B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i siamo - GVM Spa">
            <a:extLst>
              <a:ext uri="{FF2B5EF4-FFF2-40B4-BE49-F238E27FC236}">
                <a16:creationId xmlns:a16="http://schemas.microsoft.com/office/drawing/2014/main" id="{6B81C0AF-6F05-6BF1-0028-E89804E70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olo 1">
            <a:extLst>
              <a:ext uri="{FF2B5EF4-FFF2-40B4-BE49-F238E27FC236}">
                <a16:creationId xmlns:a16="http://schemas.microsoft.com/office/drawing/2014/main" id="{0E6C16D2-B25A-6510-8610-303789336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25751"/>
            <a:ext cx="10058400" cy="1450757"/>
          </a:xfrm>
        </p:spPr>
        <p:txBody>
          <a:bodyPr/>
          <a:lstStyle/>
          <a:p>
            <a:pPr algn="ctr"/>
            <a:r>
              <a:rPr lang="it-IT" altLang="it-IT" dirty="0">
                <a:solidFill>
                  <a:srgbClr val="1E5082"/>
                </a:solidFill>
              </a:rPr>
              <a:t>Casistica 2023</a:t>
            </a:r>
          </a:p>
        </p:txBody>
      </p:sp>
      <p:sp>
        <p:nvSpPr>
          <p:cNvPr id="47106" name="Segnaposto contenuto 2">
            <a:extLst>
              <a:ext uri="{FF2B5EF4-FFF2-40B4-BE49-F238E27FC236}">
                <a16:creationId xmlns:a16="http://schemas.microsoft.com/office/drawing/2014/main" id="{8450806F-FA35-AD0F-7B15-7878781F3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it-IT" altLang="it-IT" b="1" dirty="0">
                <a:solidFill>
                  <a:srgbClr val="1E5082"/>
                </a:solidFill>
              </a:rPr>
              <a:t>Maria Cecilia Hospital – Cotignola (RA)</a:t>
            </a:r>
          </a:p>
          <a:p>
            <a:pPr marL="0" indent="0" algn="ctr">
              <a:buNone/>
            </a:pPr>
            <a:r>
              <a:rPr lang="it-IT" altLang="it-IT" b="1" dirty="0">
                <a:solidFill>
                  <a:srgbClr val="1E5082"/>
                </a:solidFill>
              </a:rPr>
              <a:t>782</a:t>
            </a:r>
            <a:r>
              <a:rPr lang="it-IT" altLang="it-IT" dirty="0">
                <a:solidFill>
                  <a:srgbClr val="1E5082"/>
                </a:solidFill>
              </a:rPr>
              <a:t> interventi, degenza media :2.4 giorni (range, 1-21 giorni)</a:t>
            </a:r>
          </a:p>
          <a:p>
            <a:pPr algn="ctr"/>
            <a:r>
              <a:rPr lang="it-IT" altLang="it-IT" b="1" dirty="0">
                <a:solidFill>
                  <a:srgbClr val="1E5082"/>
                </a:solidFill>
              </a:rPr>
              <a:t>San Pier Damiano Hospital – Faenza (RA</a:t>
            </a:r>
            <a:r>
              <a:rPr lang="it-IT" altLang="it-IT" dirty="0">
                <a:solidFill>
                  <a:srgbClr val="1E5082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it-IT" altLang="it-IT" b="1" dirty="0">
                <a:solidFill>
                  <a:srgbClr val="1E5082"/>
                </a:solidFill>
              </a:rPr>
              <a:t>327</a:t>
            </a:r>
            <a:r>
              <a:rPr lang="it-IT" altLang="it-IT" dirty="0">
                <a:solidFill>
                  <a:srgbClr val="1E5082"/>
                </a:solidFill>
              </a:rPr>
              <a:t> interventi, degenza media: 2.2 giorni (range, 1-15 giorni)</a:t>
            </a:r>
          </a:p>
          <a:p>
            <a:pPr algn="ctr"/>
            <a:r>
              <a:rPr lang="it-IT" altLang="it-IT" b="1" dirty="0">
                <a:solidFill>
                  <a:srgbClr val="1E5082"/>
                </a:solidFill>
              </a:rPr>
              <a:t>Ospedale San Carlo di Nancy – Roma </a:t>
            </a:r>
          </a:p>
          <a:p>
            <a:pPr marL="0" indent="0" algn="ctr">
              <a:buNone/>
            </a:pPr>
            <a:r>
              <a:rPr lang="it-IT" altLang="it-IT" b="1" dirty="0">
                <a:solidFill>
                  <a:srgbClr val="1E5082"/>
                </a:solidFill>
              </a:rPr>
              <a:t>144 </a:t>
            </a:r>
            <a:r>
              <a:rPr lang="it-IT" altLang="it-IT" dirty="0">
                <a:solidFill>
                  <a:srgbClr val="1E5082"/>
                </a:solidFill>
              </a:rPr>
              <a:t>interventi, degenza media: 2.5 giorni (range, 1-86 giorni)</a:t>
            </a:r>
          </a:p>
          <a:p>
            <a:pPr algn="ctr"/>
            <a:endParaRPr lang="it-IT" altLang="it-IT" dirty="0">
              <a:solidFill>
                <a:srgbClr val="1E5082"/>
              </a:solidFill>
            </a:endParaRPr>
          </a:p>
          <a:p>
            <a:pPr algn="ctr"/>
            <a:r>
              <a:rPr lang="it-IT" altLang="it-IT" dirty="0">
                <a:solidFill>
                  <a:srgbClr val="1E5082"/>
                </a:solidFill>
              </a:rPr>
              <a:t>TOTALE (01/01/2023 – 18/11/2023): </a:t>
            </a:r>
            <a:r>
              <a:rPr lang="it-IT" altLang="it-IT" sz="2400" b="1" u="sng" dirty="0">
                <a:solidFill>
                  <a:srgbClr val="1E5082"/>
                </a:solidFill>
              </a:rPr>
              <a:t>1253</a:t>
            </a:r>
            <a:endParaRPr lang="it-IT" altLang="it-IT" b="1" u="sng" dirty="0">
              <a:solidFill>
                <a:srgbClr val="1E5082"/>
              </a:solidFill>
            </a:endParaRPr>
          </a:p>
        </p:txBody>
      </p:sp>
      <p:grpSp>
        <p:nvGrpSpPr>
          <p:cNvPr id="2" name="Group 31">
            <a:extLst>
              <a:ext uri="{FF2B5EF4-FFF2-40B4-BE49-F238E27FC236}">
                <a16:creationId xmlns:a16="http://schemas.microsoft.com/office/drawing/2014/main" id="{AD7CEA93-7980-C1F2-F00D-707FEC4CC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 bwMode="auto">
          <a:xfrm>
            <a:off x="1858962" y="937368"/>
            <a:ext cx="8474075" cy="74613"/>
            <a:chOff x="446534" y="453643"/>
            <a:chExt cx="11298933" cy="98554"/>
          </a:xfrm>
        </p:grpSpPr>
        <p:sp>
          <p:nvSpPr>
            <p:cNvPr id="3" name="Rectangle 32" descr="&quot;&quot;">
              <a:extLst>
                <a:ext uri="{FF2B5EF4-FFF2-40B4-BE49-F238E27FC236}">
                  <a16:creationId xmlns:a16="http://schemas.microsoft.com/office/drawing/2014/main" id="{02E5286D-5BAD-C4B5-CC24-79CD31E3DFFF}"/>
                </a:ext>
              </a:extLst>
            </p:cNvPr>
            <p:cNvSpPr/>
            <p:nvPr/>
          </p:nvSpPr>
          <p:spPr>
            <a:xfrm>
              <a:off x="446534" y="457837"/>
              <a:ext cx="3704221" cy="943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4" name="Rectangle 33" descr="&quot;&quot;">
              <a:extLst>
                <a:ext uri="{FF2B5EF4-FFF2-40B4-BE49-F238E27FC236}">
                  <a16:creationId xmlns:a16="http://schemas.microsoft.com/office/drawing/2014/main" id="{891D5796-B397-492B-C9C2-1791DFC8D32B}"/>
                </a:ext>
              </a:extLst>
            </p:cNvPr>
            <p:cNvSpPr/>
            <p:nvPr/>
          </p:nvSpPr>
          <p:spPr>
            <a:xfrm>
              <a:off x="8041246" y="453643"/>
              <a:ext cx="3704221" cy="985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5" name="Rectangle 34" descr="&quot;&quot;">
              <a:extLst>
                <a:ext uri="{FF2B5EF4-FFF2-40B4-BE49-F238E27FC236}">
                  <a16:creationId xmlns:a16="http://schemas.microsoft.com/office/drawing/2014/main" id="{2FB96ED0-FD50-0F58-AD3B-D24B2C06144D}"/>
                </a:ext>
              </a:extLst>
            </p:cNvPr>
            <p:cNvSpPr/>
            <p:nvPr/>
          </p:nvSpPr>
          <p:spPr>
            <a:xfrm>
              <a:off x="4241773" y="457837"/>
              <a:ext cx="3704221" cy="9016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5C1A5F44-96BC-03BB-04C6-4C05541F5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  <p:pic>
        <p:nvPicPr>
          <p:cNvPr id="7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1947B430-7627-085C-F79A-6A1D70F76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hi siamo - GVM Spa">
            <a:extLst>
              <a:ext uri="{FF2B5EF4-FFF2-40B4-BE49-F238E27FC236}">
                <a16:creationId xmlns:a16="http://schemas.microsoft.com/office/drawing/2014/main" id="{482D168F-FCCD-EC9B-47F9-47A1C5786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>
            <a:extLst>
              <a:ext uri="{FF2B5EF4-FFF2-40B4-BE49-F238E27FC236}">
                <a16:creationId xmlns:a16="http://schemas.microsoft.com/office/drawing/2014/main" id="{93A48CA5-C7E3-983C-8250-B3667CA6F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 bwMode="auto">
          <a:xfrm>
            <a:off x="1858962" y="937368"/>
            <a:ext cx="8474075" cy="74613"/>
            <a:chOff x="446534" y="453643"/>
            <a:chExt cx="11298933" cy="98554"/>
          </a:xfrm>
        </p:grpSpPr>
        <p:sp>
          <p:nvSpPr>
            <p:cNvPr id="3" name="Rectangle 32" descr="&quot;&quot;">
              <a:extLst>
                <a:ext uri="{FF2B5EF4-FFF2-40B4-BE49-F238E27FC236}">
                  <a16:creationId xmlns:a16="http://schemas.microsoft.com/office/drawing/2014/main" id="{780362CB-5E2A-7020-E308-AE2D6E2E4D78}"/>
                </a:ext>
              </a:extLst>
            </p:cNvPr>
            <p:cNvSpPr/>
            <p:nvPr/>
          </p:nvSpPr>
          <p:spPr>
            <a:xfrm>
              <a:off x="446534" y="457837"/>
              <a:ext cx="3704221" cy="943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4" name="Rectangle 33" descr="&quot;&quot;">
              <a:extLst>
                <a:ext uri="{FF2B5EF4-FFF2-40B4-BE49-F238E27FC236}">
                  <a16:creationId xmlns:a16="http://schemas.microsoft.com/office/drawing/2014/main" id="{585F13D4-C3F3-9A96-5A22-25A8A19213F1}"/>
                </a:ext>
              </a:extLst>
            </p:cNvPr>
            <p:cNvSpPr/>
            <p:nvPr/>
          </p:nvSpPr>
          <p:spPr>
            <a:xfrm>
              <a:off x="8041246" y="453643"/>
              <a:ext cx="3704221" cy="985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5" name="Rectangle 34" descr="&quot;&quot;">
              <a:extLst>
                <a:ext uri="{FF2B5EF4-FFF2-40B4-BE49-F238E27FC236}">
                  <a16:creationId xmlns:a16="http://schemas.microsoft.com/office/drawing/2014/main" id="{D25BBA31-4E2E-2D59-8844-740D9D428B27}"/>
                </a:ext>
              </a:extLst>
            </p:cNvPr>
            <p:cNvSpPr/>
            <p:nvPr/>
          </p:nvSpPr>
          <p:spPr>
            <a:xfrm>
              <a:off x="4241773" y="457837"/>
              <a:ext cx="3704221" cy="9016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</p:grpSp>
      <p:sp>
        <p:nvSpPr>
          <p:cNvPr id="6" name="Titolo 1">
            <a:extLst>
              <a:ext uri="{FF2B5EF4-FFF2-40B4-BE49-F238E27FC236}">
                <a16:creationId xmlns:a16="http://schemas.microsoft.com/office/drawing/2014/main" id="{12893CE1-82D3-BD17-F062-76043007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25751"/>
            <a:ext cx="10058400" cy="1450757"/>
          </a:xfrm>
        </p:spPr>
        <p:txBody>
          <a:bodyPr/>
          <a:lstStyle/>
          <a:p>
            <a:r>
              <a:rPr lang="it-IT" altLang="it-IT" dirty="0">
                <a:solidFill>
                  <a:srgbClr val="1E5082"/>
                </a:solidFill>
              </a:rPr>
              <a:t>Casistica 2023 – provenienza pazienti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9871D203-21B3-AF03-E502-CD82AD350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48" y="2108201"/>
            <a:ext cx="10058400" cy="4113695"/>
          </a:xfrm>
        </p:spPr>
        <p:txBody>
          <a:bodyPr>
            <a:normAutofit/>
          </a:bodyPr>
          <a:lstStyle/>
          <a:p>
            <a:r>
              <a:rPr lang="it-IT" altLang="it-IT" b="1" dirty="0">
                <a:solidFill>
                  <a:srgbClr val="1E5082"/>
                </a:solidFill>
              </a:rPr>
              <a:t>Maria Cecilia Hospital – Cotignola (RA) - 782</a:t>
            </a:r>
            <a:r>
              <a:rPr lang="it-IT" altLang="it-IT" dirty="0">
                <a:solidFill>
                  <a:srgbClr val="1E5082"/>
                </a:solidFill>
              </a:rPr>
              <a:t> pazienti</a:t>
            </a:r>
          </a:p>
          <a:p>
            <a:pPr marL="0" indent="0">
              <a:buNone/>
            </a:pPr>
            <a:r>
              <a:rPr lang="it-IT" altLang="it-IT" dirty="0">
                <a:solidFill>
                  <a:srgbClr val="1E5082"/>
                </a:solidFill>
              </a:rPr>
              <a:t> Provenienza: 242 NORD, 124 CENTRO, 416 SUD ed ISOLE</a:t>
            </a:r>
          </a:p>
          <a:p>
            <a:r>
              <a:rPr lang="it-IT" altLang="it-IT" b="1" dirty="0">
                <a:solidFill>
                  <a:srgbClr val="1E5082"/>
                </a:solidFill>
              </a:rPr>
              <a:t>San Pier Damiano Hospital – Faenza (RA</a:t>
            </a:r>
            <a:r>
              <a:rPr lang="it-IT" altLang="it-IT" dirty="0">
                <a:solidFill>
                  <a:srgbClr val="1E5082"/>
                </a:solidFill>
              </a:rPr>
              <a:t>) - </a:t>
            </a:r>
            <a:r>
              <a:rPr lang="it-IT" altLang="it-IT" b="1" dirty="0">
                <a:solidFill>
                  <a:srgbClr val="1E5082"/>
                </a:solidFill>
              </a:rPr>
              <a:t>327</a:t>
            </a:r>
            <a:r>
              <a:rPr lang="it-IT" altLang="it-IT" dirty="0">
                <a:solidFill>
                  <a:srgbClr val="1E5082"/>
                </a:solidFill>
              </a:rPr>
              <a:t> pazienti </a:t>
            </a:r>
          </a:p>
          <a:p>
            <a:pPr marL="0" indent="0">
              <a:buNone/>
            </a:pPr>
            <a:r>
              <a:rPr lang="it-IT" altLang="it-IT" dirty="0">
                <a:solidFill>
                  <a:srgbClr val="1E5082"/>
                </a:solidFill>
              </a:rPr>
              <a:t>Provenienza: 122 NORD, 96 CENTRO, 109 SUD ed ISOLE</a:t>
            </a:r>
          </a:p>
          <a:p>
            <a:r>
              <a:rPr lang="it-IT" altLang="it-IT" b="1" dirty="0">
                <a:solidFill>
                  <a:srgbClr val="1E5082"/>
                </a:solidFill>
              </a:rPr>
              <a:t>Ospedale San Carlo di Nancy – Roma - 144 </a:t>
            </a:r>
            <a:r>
              <a:rPr lang="it-IT" altLang="it-IT" dirty="0">
                <a:solidFill>
                  <a:srgbClr val="1E5082"/>
                </a:solidFill>
              </a:rPr>
              <a:t>pazienti</a:t>
            </a:r>
          </a:p>
          <a:p>
            <a:pPr marL="0" indent="0">
              <a:buNone/>
            </a:pPr>
            <a:r>
              <a:rPr lang="it-IT" altLang="it-IT" dirty="0">
                <a:solidFill>
                  <a:srgbClr val="1E5082"/>
                </a:solidFill>
              </a:rPr>
              <a:t>Provenienza: 12 NORD, 111 CENTRO, 21 SUD ed ISOLE</a:t>
            </a:r>
          </a:p>
          <a:p>
            <a:pPr marL="0" indent="0">
              <a:buNone/>
            </a:pPr>
            <a:endParaRPr lang="it-IT" altLang="it-IT" dirty="0">
              <a:solidFill>
                <a:srgbClr val="1E5082"/>
              </a:solidFill>
            </a:endParaRPr>
          </a:p>
          <a:p>
            <a:r>
              <a:rPr lang="it-IT" altLang="it-IT" b="1" dirty="0">
                <a:solidFill>
                  <a:srgbClr val="1E5082"/>
                </a:solidFill>
              </a:rPr>
              <a:t>TOTALE 1253 pazienti: </a:t>
            </a:r>
            <a:br>
              <a:rPr lang="it-IT" altLang="it-IT" b="1" dirty="0">
                <a:solidFill>
                  <a:srgbClr val="1E5082"/>
                </a:solidFill>
              </a:rPr>
            </a:br>
            <a:r>
              <a:rPr lang="it-IT" altLang="it-IT" b="1" dirty="0">
                <a:solidFill>
                  <a:srgbClr val="1E5082"/>
                </a:solidFill>
              </a:rPr>
              <a:t>376 NORD – 331 CENTRO – 546 SUD ed ISOLE</a:t>
            </a:r>
            <a:endParaRPr lang="it-IT" altLang="it-IT" b="1" u="sng" dirty="0">
              <a:solidFill>
                <a:srgbClr val="1E5082"/>
              </a:solidFill>
            </a:endParaRPr>
          </a:p>
        </p:txBody>
      </p:sp>
      <p:pic>
        <p:nvPicPr>
          <p:cNvPr id="12" name="Immagine 11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B57F8D4B-653B-7FEA-CB8B-119048A92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444" y="2250303"/>
            <a:ext cx="3757236" cy="3829490"/>
          </a:xfrm>
          <a:prstGeom prst="rect">
            <a:avLst/>
          </a:prstGeom>
        </p:spPr>
      </p:pic>
      <p:pic>
        <p:nvPicPr>
          <p:cNvPr id="17" name="Immagine 16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7FE6E96F-C11A-3048-8E9B-48D81630EC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8" t="83305"/>
          <a:stretch/>
        </p:blipFill>
        <p:spPr>
          <a:xfrm>
            <a:off x="7912100" y="5440424"/>
            <a:ext cx="935621" cy="639369"/>
          </a:xfrm>
          <a:prstGeom prst="rect">
            <a:avLst/>
          </a:prstGeom>
        </p:spPr>
      </p:pic>
      <p:pic>
        <p:nvPicPr>
          <p:cNvPr id="18" name="Immagine 17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51EA2F70-10DA-4E7A-A720-2242BE08FB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8" t="83305"/>
          <a:stretch/>
        </p:blipFill>
        <p:spPr>
          <a:xfrm>
            <a:off x="7398444" y="5440424"/>
            <a:ext cx="935621" cy="639369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B81AE82-6D63-9CA9-836D-DE38EC26FC6F}"/>
              </a:ext>
            </a:extLst>
          </p:cNvPr>
          <p:cNvSpPr txBox="1"/>
          <p:nvPr/>
        </p:nvSpPr>
        <p:spPr>
          <a:xfrm>
            <a:off x="8367104" y="2751048"/>
            <a:ext cx="623587" cy="246221"/>
          </a:xfrm>
          <a:prstGeom prst="rect">
            <a:avLst/>
          </a:prstGeom>
          <a:solidFill>
            <a:schemeClr val="bg1"/>
          </a:solidFill>
          <a:ln>
            <a:solidFill>
              <a:srgbClr val="1E50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500" b="1" dirty="0">
                <a:solidFill>
                  <a:srgbClr val="1E5082"/>
                </a:solidFill>
              </a:rPr>
              <a:t>NORD</a:t>
            </a:r>
          </a:p>
          <a:p>
            <a:pPr algn="ctr"/>
            <a:r>
              <a:rPr lang="it-IT" sz="500" b="1" dirty="0">
                <a:solidFill>
                  <a:srgbClr val="C00000"/>
                </a:solidFill>
              </a:rPr>
              <a:t>376</a:t>
            </a:r>
            <a:r>
              <a:rPr lang="it-IT" sz="500" b="1" dirty="0">
                <a:solidFill>
                  <a:srgbClr val="1E5082"/>
                </a:solidFill>
              </a:rPr>
              <a:t> pazienti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09BF34C-CE07-7CCF-0276-5372B552C63B}"/>
              </a:ext>
            </a:extLst>
          </p:cNvPr>
          <p:cNvSpPr txBox="1"/>
          <p:nvPr/>
        </p:nvSpPr>
        <p:spPr>
          <a:xfrm>
            <a:off x="8965268" y="3807854"/>
            <a:ext cx="623587" cy="246221"/>
          </a:xfrm>
          <a:prstGeom prst="rect">
            <a:avLst/>
          </a:prstGeom>
          <a:solidFill>
            <a:schemeClr val="bg1"/>
          </a:solidFill>
          <a:ln>
            <a:solidFill>
              <a:srgbClr val="1E50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500" b="1" dirty="0">
                <a:solidFill>
                  <a:srgbClr val="1E5082"/>
                </a:solidFill>
              </a:rPr>
              <a:t>CENTRO</a:t>
            </a:r>
          </a:p>
          <a:p>
            <a:pPr algn="ctr"/>
            <a:r>
              <a:rPr lang="it-IT" sz="500" b="1" dirty="0">
                <a:solidFill>
                  <a:srgbClr val="C00000"/>
                </a:solidFill>
              </a:rPr>
              <a:t>331</a:t>
            </a:r>
            <a:r>
              <a:rPr lang="it-IT" sz="500" b="1" dirty="0">
                <a:solidFill>
                  <a:srgbClr val="1E5082"/>
                </a:solidFill>
              </a:rPr>
              <a:t> pazienti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C4377F8-70B8-98E7-F1B4-E578EFC492FF}"/>
              </a:ext>
            </a:extLst>
          </p:cNvPr>
          <p:cNvSpPr txBox="1"/>
          <p:nvPr/>
        </p:nvSpPr>
        <p:spPr>
          <a:xfrm>
            <a:off x="9739485" y="4610649"/>
            <a:ext cx="623587" cy="246221"/>
          </a:xfrm>
          <a:prstGeom prst="rect">
            <a:avLst/>
          </a:prstGeom>
          <a:solidFill>
            <a:schemeClr val="bg1"/>
          </a:solidFill>
          <a:ln>
            <a:solidFill>
              <a:srgbClr val="1E50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500" b="1" dirty="0">
                <a:solidFill>
                  <a:srgbClr val="1E5082"/>
                </a:solidFill>
              </a:rPr>
              <a:t>SUD ed ISOLE</a:t>
            </a:r>
          </a:p>
          <a:p>
            <a:pPr algn="ctr"/>
            <a:r>
              <a:rPr lang="it-IT" sz="500" b="1" dirty="0">
                <a:solidFill>
                  <a:srgbClr val="C00000"/>
                </a:solidFill>
              </a:rPr>
              <a:t>546</a:t>
            </a:r>
            <a:r>
              <a:rPr lang="it-IT" sz="500" b="1" dirty="0">
                <a:solidFill>
                  <a:srgbClr val="1E5082"/>
                </a:solidFill>
              </a:rPr>
              <a:t> pazienti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9584DF8B-ACA7-5B8C-6C36-E2DF4A5BA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  <p:pic>
        <p:nvPicPr>
          <p:cNvPr id="8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7455B0EE-3FAC-F91E-AEBC-9246A56F1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hi siamo - GVM Spa">
            <a:extLst>
              <a:ext uri="{FF2B5EF4-FFF2-40B4-BE49-F238E27FC236}">
                <a16:creationId xmlns:a16="http://schemas.microsoft.com/office/drawing/2014/main" id="{E78E1DAD-FB1C-469A-7DEB-78C5950C1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5">
            <a:extLst>
              <a:ext uri="{FF2B5EF4-FFF2-40B4-BE49-F238E27FC236}">
                <a16:creationId xmlns:a16="http://schemas.microsoft.com/office/drawing/2014/main" id="{504013A8-327F-F619-560E-918617513A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8329300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BE38672-7A67-F164-92F6-1122D31C9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  <p:pic>
        <p:nvPicPr>
          <p:cNvPr id="4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3C712892-DD0A-75B8-4FCC-F1008BA65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i siamo - GVM Spa">
            <a:extLst>
              <a:ext uri="{FF2B5EF4-FFF2-40B4-BE49-F238E27FC236}">
                <a16:creationId xmlns:a16="http://schemas.microsoft.com/office/drawing/2014/main" id="{1766059F-2967-227B-7C31-376913016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5">
            <a:extLst>
              <a:ext uri="{FF2B5EF4-FFF2-40B4-BE49-F238E27FC236}">
                <a16:creationId xmlns:a16="http://schemas.microsoft.com/office/drawing/2014/main" id="{0DD8E3A8-6A77-F306-9621-232C651C5F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060543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7614388B-833F-90C2-3947-B2652672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  <p:pic>
        <p:nvPicPr>
          <p:cNvPr id="4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513118D2-1B41-3A04-C1F1-8836ADE5E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i siamo - GVM Spa">
            <a:extLst>
              <a:ext uri="{FF2B5EF4-FFF2-40B4-BE49-F238E27FC236}">
                <a16:creationId xmlns:a16="http://schemas.microsoft.com/office/drawing/2014/main" id="{7F5A655D-B2AD-0716-8934-57DF2166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>
            <a:extLst>
              <a:ext uri="{FF2B5EF4-FFF2-40B4-BE49-F238E27FC236}">
                <a16:creationId xmlns:a16="http://schemas.microsoft.com/office/drawing/2014/main" id="{1E747BFC-A2C6-86C3-207E-3DF37D64E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4400" dirty="0">
                <a:solidFill>
                  <a:srgbClr val="1E5082"/>
                </a:solidFill>
              </a:rPr>
              <a:t>Da dove siamo partiti: </a:t>
            </a:r>
            <a:r>
              <a:rPr lang="it-IT" altLang="it-IT" sz="4000" dirty="0">
                <a:solidFill>
                  <a:srgbClr val="FFC000"/>
                </a:solidFill>
              </a:rPr>
              <a:t>OBESITY UNIT – PTV </a:t>
            </a:r>
            <a:endParaRPr lang="it-IT" altLang="it-IT" sz="4400" dirty="0">
              <a:solidFill>
                <a:srgbClr val="FFC000"/>
              </a:solidFill>
            </a:endParaRPr>
          </a:p>
        </p:txBody>
      </p:sp>
      <p:pic>
        <p:nvPicPr>
          <p:cNvPr id="16387" name="Immagine 27">
            <a:extLst>
              <a:ext uri="{FF2B5EF4-FFF2-40B4-BE49-F238E27FC236}">
                <a16:creationId xmlns:a16="http://schemas.microsoft.com/office/drawing/2014/main" id="{354BA88A-57B1-A9A3-9D64-769A916B4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6" r="-3" b="-3"/>
          <a:stretch>
            <a:fillRect/>
          </a:stretch>
        </p:blipFill>
        <p:spPr bwMode="auto">
          <a:xfrm>
            <a:off x="1216549" y="2013002"/>
            <a:ext cx="6873903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TV3">
            <a:extLst>
              <a:ext uri="{FF2B5EF4-FFF2-40B4-BE49-F238E27FC236}">
                <a16:creationId xmlns:a16="http://schemas.microsoft.com/office/drawing/2014/main" id="{B7526573-9599-8A72-3196-1F219C06D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452" y="2013002"/>
            <a:ext cx="3184496" cy="212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V2">
            <a:extLst>
              <a:ext uri="{FF2B5EF4-FFF2-40B4-BE49-F238E27FC236}">
                <a16:creationId xmlns:a16="http://schemas.microsoft.com/office/drawing/2014/main" id="{BA74982F-9BD0-171B-566B-453C7B8D60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453" y="4135345"/>
            <a:ext cx="3184496" cy="182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i siamo - GVM Spa">
            <a:extLst>
              <a:ext uri="{FF2B5EF4-FFF2-40B4-BE49-F238E27FC236}">
                <a16:creationId xmlns:a16="http://schemas.microsoft.com/office/drawing/2014/main" id="{45C09BA1-6C77-DD97-9F1A-2C5934ED6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21F6C908-C16A-92CB-CAB3-7E44ECA85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A7D73FA2-B720-CB89-57B4-C44270ACE6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olo 1">
            <a:extLst>
              <a:ext uri="{FF2B5EF4-FFF2-40B4-BE49-F238E27FC236}">
                <a16:creationId xmlns:a16="http://schemas.microsoft.com/office/drawing/2014/main" id="{8E99032C-5979-A471-408D-69161A8CD3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01800" y="749300"/>
            <a:ext cx="8272462" cy="687388"/>
          </a:xfrm>
        </p:spPr>
        <p:txBody>
          <a:bodyPr>
            <a:normAutofit fontScale="90000"/>
          </a:bodyPr>
          <a:lstStyle/>
          <a:p>
            <a:r>
              <a:rPr lang="en-US" altLang="it-IT" dirty="0">
                <a:solidFill>
                  <a:schemeClr val="accent2"/>
                </a:solidFill>
              </a:rPr>
              <a:t> </a:t>
            </a:r>
            <a:r>
              <a:rPr lang="en-US" altLang="it-IT" dirty="0">
                <a:solidFill>
                  <a:srgbClr val="1E5082"/>
                </a:solidFill>
              </a:rPr>
              <a:t>PROGETTO 2024</a:t>
            </a:r>
            <a:endParaRPr lang="it-IT" altLang="it-IT" dirty="0">
              <a:solidFill>
                <a:srgbClr val="1E5082"/>
              </a:solidFill>
            </a:endParaRPr>
          </a:p>
        </p:txBody>
      </p:sp>
      <p:graphicFrame>
        <p:nvGraphicFramePr>
          <p:cNvPr id="2" name="Segnaposto contenuto 1">
            <a:extLst>
              <a:ext uri="{FF2B5EF4-FFF2-40B4-BE49-F238E27FC236}">
                <a16:creationId xmlns:a16="http://schemas.microsoft.com/office/drawing/2014/main" id="{EFB64744-C544-3ADE-7BB1-768CDB8939ED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701800" y="1436688"/>
          <a:ext cx="8764588" cy="4105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5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8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79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63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8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780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5578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478">
                <a:tc gridSpan="4"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Pianificazione Sale Operatorie 2024 - Prof Gentileschi</a:t>
                      </a:r>
                      <a:endParaRPr lang="it-IT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062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062">
                <a:tc gridSpan="3">
                  <a:txBody>
                    <a:bodyPr/>
                    <a:lstStyle/>
                    <a:p>
                      <a:pPr algn="l" fontAlgn="b"/>
                      <a:endParaRPr lang="it-IT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937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MCH # Sale (6h)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MCH - Casi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SPDH # Sale (6h)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SPDH - Casi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Totale Casi GVM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062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Martedì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062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Mercoledì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062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Giovedì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166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Venerdì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66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Totale Casi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21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28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49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1667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166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 MCH 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SPDH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 Totale 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7303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Totale Casi 2024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                      1.043 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                      1.083 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                          2.126 </a:t>
                      </a:r>
                      <a:endParaRPr lang="it-IT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7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1F8CA855-DAEB-F3C1-78B7-3E77D9BF1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  <p:pic>
        <p:nvPicPr>
          <p:cNvPr id="4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09F5AAEC-B705-47DF-6B37-A8242CF31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i siamo - GVM Spa">
            <a:extLst>
              <a:ext uri="{FF2B5EF4-FFF2-40B4-BE49-F238E27FC236}">
                <a16:creationId xmlns:a16="http://schemas.microsoft.com/office/drawing/2014/main" id="{FE5CC501-D3A9-4B8B-C551-640D28A9B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>
            <a:extLst>
              <a:ext uri="{FF2B5EF4-FFF2-40B4-BE49-F238E27FC236}">
                <a16:creationId xmlns:a16="http://schemas.microsoft.com/office/drawing/2014/main" id="{93A48CA5-C7E3-983C-8250-B3667CA6F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 bwMode="auto">
          <a:xfrm>
            <a:off x="1858962" y="937368"/>
            <a:ext cx="8474075" cy="74613"/>
            <a:chOff x="446534" y="453643"/>
            <a:chExt cx="11298933" cy="98554"/>
          </a:xfrm>
        </p:grpSpPr>
        <p:sp>
          <p:nvSpPr>
            <p:cNvPr id="3" name="Rectangle 32" descr="&quot;&quot;">
              <a:extLst>
                <a:ext uri="{FF2B5EF4-FFF2-40B4-BE49-F238E27FC236}">
                  <a16:creationId xmlns:a16="http://schemas.microsoft.com/office/drawing/2014/main" id="{780362CB-5E2A-7020-E308-AE2D6E2E4D78}"/>
                </a:ext>
              </a:extLst>
            </p:cNvPr>
            <p:cNvSpPr/>
            <p:nvPr/>
          </p:nvSpPr>
          <p:spPr>
            <a:xfrm>
              <a:off x="446534" y="457837"/>
              <a:ext cx="3704221" cy="943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4" name="Rectangle 33" descr="&quot;&quot;">
              <a:extLst>
                <a:ext uri="{FF2B5EF4-FFF2-40B4-BE49-F238E27FC236}">
                  <a16:creationId xmlns:a16="http://schemas.microsoft.com/office/drawing/2014/main" id="{585F13D4-C3F3-9A96-5A22-25A8A19213F1}"/>
                </a:ext>
              </a:extLst>
            </p:cNvPr>
            <p:cNvSpPr/>
            <p:nvPr/>
          </p:nvSpPr>
          <p:spPr>
            <a:xfrm>
              <a:off x="8041246" y="453643"/>
              <a:ext cx="3704221" cy="985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5" name="Rectangle 34" descr="&quot;&quot;">
              <a:extLst>
                <a:ext uri="{FF2B5EF4-FFF2-40B4-BE49-F238E27FC236}">
                  <a16:creationId xmlns:a16="http://schemas.microsoft.com/office/drawing/2014/main" id="{D25BBA31-4E2E-2D59-8844-740D9D428B27}"/>
                </a:ext>
              </a:extLst>
            </p:cNvPr>
            <p:cNvSpPr/>
            <p:nvPr/>
          </p:nvSpPr>
          <p:spPr>
            <a:xfrm>
              <a:off x="4241773" y="457837"/>
              <a:ext cx="3704221" cy="9016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</p:grpSp>
      <p:sp>
        <p:nvSpPr>
          <p:cNvPr id="6" name="Titolo 1">
            <a:extLst>
              <a:ext uri="{FF2B5EF4-FFF2-40B4-BE49-F238E27FC236}">
                <a16:creationId xmlns:a16="http://schemas.microsoft.com/office/drawing/2014/main" id="{12893CE1-82D3-BD17-F062-76043007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548" y="422324"/>
            <a:ext cx="10058400" cy="1450757"/>
          </a:xfrm>
        </p:spPr>
        <p:txBody>
          <a:bodyPr/>
          <a:lstStyle/>
          <a:p>
            <a:r>
              <a:rPr lang="it-IT" altLang="it-IT" dirty="0">
                <a:solidFill>
                  <a:srgbClr val="1E5082"/>
                </a:solidFill>
              </a:rPr>
              <a:t>CONCLUSIONI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9871D203-21B3-AF03-E502-CD82AD350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48" y="2108201"/>
            <a:ext cx="10058400" cy="3760891"/>
          </a:xfrm>
        </p:spPr>
        <p:txBody>
          <a:bodyPr>
            <a:normAutofit fontScale="92500" lnSpcReduction="20000"/>
          </a:bodyPr>
          <a:lstStyle/>
          <a:p>
            <a:r>
              <a:rPr lang="it-IT" altLang="it-IT" dirty="0">
                <a:solidFill>
                  <a:srgbClr val="1E5082"/>
                </a:solidFill>
              </a:rPr>
              <a:t>Grazie all’esperienza pregressa si può avviare un </a:t>
            </a:r>
            <a:r>
              <a:rPr lang="it-IT" altLang="it-IT" b="1" dirty="0">
                <a:solidFill>
                  <a:srgbClr val="1E5082"/>
                </a:solidFill>
              </a:rPr>
              <a:t>Centro di Chirurgia Bariatrica e Metabolica ad alto volume </a:t>
            </a:r>
            <a:r>
              <a:rPr lang="it-IT" altLang="it-IT" dirty="0">
                <a:solidFill>
                  <a:srgbClr val="1E5082"/>
                </a:solidFill>
              </a:rPr>
              <a:t>in più strutture ospedaliere con una regia unica.</a:t>
            </a:r>
          </a:p>
          <a:p>
            <a:endParaRPr lang="it-IT" altLang="it-IT" dirty="0">
              <a:solidFill>
                <a:srgbClr val="1E5082"/>
              </a:solidFill>
            </a:endParaRPr>
          </a:p>
          <a:p>
            <a:r>
              <a:rPr lang="it-IT" altLang="it-IT" dirty="0">
                <a:solidFill>
                  <a:srgbClr val="1E5082"/>
                </a:solidFill>
              </a:rPr>
              <a:t>I risultati presentati sono in linea con quelli della letteratura, ma necessitano di un follow-up più lungo per essere analizzati in senso prospettico.</a:t>
            </a:r>
          </a:p>
          <a:p>
            <a:endParaRPr lang="it-IT" altLang="it-IT" dirty="0">
              <a:solidFill>
                <a:srgbClr val="1E5082"/>
              </a:solidFill>
            </a:endParaRPr>
          </a:p>
          <a:p>
            <a:r>
              <a:rPr lang="it-IT" altLang="it-IT" dirty="0">
                <a:solidFill>
                  <a:srgbClr val="1E5082"/>
                </a:solidFill>
              </a:rPr>
              <a:t>La chirurgia bariatrica nelle </a:t>
            </a:r>
            <a:r>
              <a:rPr lang="it-IT" altLang="it-IT" b="1" dirty="0">
                <a:solidFill>
                  <a:srgbClr val="1E5082"/>
                </a:solidFill>
              </a:rPr>
              <a:t>strutture private accreditate</a:t>
            </a:r>
            <a:r>
              <a:rPr lang="it-IT" altLang="it-IT" dirty="0">
                <a:solidFill>
                  <a:srgbClr val="1E5082"/>
                </a:solidFill>
              </a:rPr>
              <a:t>, se ispirata alle linee guida e condotta con esperienza e capacità, è </a:t>
            </a:r>
            <a:r>
              <a:rPr lang="it-IT" altLang="it-IT" b="1" dirty="0">
                <a:solidFill>
                  <a:srgbClr val="1E5082"/>
                </a:solidFill>
              </a:rPr>
              <a:t>sicura</a:t>
            </a:r>
            <a:r>
              <a:rPr lang="it-IT" altLang="it-IT" dirty="0">
                <a:solidFill>
                  <a:srgbClr val="1E5082"/>
                </a:solidFill>
              </a:rPr>
              <a:t> e </a:t>
            </a:r>
            <a:r>
              <a:rPr lang="it-IT" altLang="it-IT" b="1" dirty="0">
                <a:solidFill>
                  <a:srgbClr val="1E5082"/>
                </a:solidFill>
              </a:rPr>
              <a:t>affidabile</a:t>
            </a:r>
            <a:r>
              <a:rPr lang="it-IT" altLang="it-IT" dirty="0">
                <a:solidFill>
                  <a:srgbClr val="1E5082"/>
                </a:solidFill>
              </a:rPr>
              <a:t>.</a:t>
            </a:r>
          </a:p>
          <a:p>
            <a:endParaRPr lang="it-IT" altLang="it-IT" dirty="0">
              <a:solidFill>
                <a:srgbClr val="1E5082"/>
              </a:solidFill>
            </a:endParaRPr>
          </a:p>
          <a:p>
            <a:r>
              <a:rPr lang="it-IT" altLang="it-IT" dirty="0">
                <a:solidFill>
                  <a:srgbClr val="1E5082"/>
                </a:solidFill>
              </a:rPr>
              <a:t>La possibilità di incrementare l’attività chirurgica è massima e, ad oggi, non paragonabile a quella di una struttura pubblica.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C095EE0E-E1C4-5CC0-B0A8-7E0FB0A11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  <p:pic>
        <p:nvPicPr>
          <p:cNvPr id="8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9B0C198D-D2EE-1EEC-0BE3-94E7A0D3A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hi siamo - GVM Spa">
            <a:extLst>
              <a:ext uri="{FF2B5EF4-FFF2-40B4-BE49-F238E27FC236}">
                <a16:creationId xmlns:a16="http://schemas.microsoft.com/office/drawing/2014/main" id="{19D962A3-4596-CD76-ABDD-23BFE443C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86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334DCFAF-2377-50C4-150A-1ABBE488C74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0" y="852488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F4AECED-68F6-C507-F8C0-2DBCA4E9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962" y="1384301"/>
            <a:ext cx="7245281" cy="760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4400" dirty="0">
                <a:solidFill>
                  <a:srgbClr val="1E5082"/>
                </a:solidFill>
              </a:rPr>
              <a:t>Esperienza ventennale</a:t>
            </a:r>
          </a:p>
        </p:txBody>
      </p:sp>
      <p:sp>
        <p:nvSpPr>
          <p:cNvPr id="73" name="Rectangle 72" descr="&quot;&quot;">
            <a:extLst>
              <a:ext uri="{FF2B5EF4-FFF2-40B4-BE49-F238E27FC236}">
                <a16:creationId xmlns:a16="http://schemas.microsoft.com/office/drawing/2014/main" id="{33A72F06-AD31-315F-AFFC-1E9FCB24DA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858964" y="1200150"/>
            <a:ext cx="2778125" cy="71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75" name="Rectangle 74" descr="&quot;&quot;">
            <a:extLst>
              <a:ext uri="{FF2B5EF4-FFF2-40B4-BE49-F238E27FC236}">
                <a16:creationId xmlns:a16="http://schemas.microsoft.com/office/drawing/2014/main" id="{86787003-3D22-3B5C-98E5-9AC7CA1AF3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05351" y="1200151"/>
            <a:ext cx="2778125" cy="682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77" name="Rectangle 76" descr="&quot;&quot;">
            <a:extLst>
              <a:ext uri="{FF2B5EF4-FFF2-40B4-BE49-F238E27FC236}">
                <a16:creationId xmlns:a16="http://schemas.microsoft.com/office/drawing/2014/main" id="{3F34C3B8-DD39-771D-1DF0-A6C98A45AB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554914" y="1196976"/>
            <a:ext cx="2778125" cy="746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7415" name="Content Placeholder 8">
            <a:extLst>
              <a:ext uri="{FF2B5EF4-FFF2-40B4-BE49-F238E27FC236}">
                <a16:creationId xmlns:a16="http://schemas.microsoft.com/office/drawing/2014/main" id="{046C8E43-5BF5-FD6D-7BD9-90C20A679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564" y="2492376"/>
            <a:ext cx="4364037" cy="2759075"/>
          </a:xfrm>
        </p:spPr>
        <p:txBody>
          <a:bodyPr>
            <a:normAutofit/>
          </a:bodyPr>
          <a:lstStyle/>
          <a:p>
            <a:r>
              <a:rPr lang="it-IT" altLang="it-IT" sz="2100" dirty="0"/>
              <a:t>Grazie all’esperienza dell’</a:t>
            </a:r>
            <a:r>
              <a:rPr lang="it-IT" altLang="it-IT" sz="2100" b="1" dirty="0" err="1"/>
              <a:t>Obesity</a:t>
            </a:r>
            <a:r>
              <a:rPr lang="it-IT" altLang="it-IT" sz="2100" b="1" dirty="0"/>
              <a:t> Unit </a:t>
            </a:r>
            <a:r>
              <a:rPr lang="it-IT" altLang="it-IT" sz="2100" dirty="0"/>
              <a:t>del </a:t>
            </a:r>
            <a:r>
              <a:rPr lang="it-IT" altLang="it-IT" sz="2100" b="1" dirty="0"/>
              <a:t>Policlinico Universitario Tor Vergata</a:t>
            </a:r>
            <a:r>
              <a:rPr lang="it-IT" altLang="it-IT" sz="2100" dirty="0"/>
              <a:t> di Roma si è potuto da subito iniziare una </a:t>
            </a:r>
            <a:r>
              <a:rPr lang="it-IT" altLang="it-IT" sz="2100" b="1" u="sng" dirty="0">
                <a:solidFill>
                  <a:srgbClr val="1E5082"/>
                </a:solidFill>
              </a:rPr>
              <a:t>attività bariatrica intensa</a:t>
            </a:r>
            <a:r>
              <a:rPr lang="it-IT" altLang="it-IT" sz="2100" dirty="0">
                <a:solidFill>
                  <a:schemeClr val="tx1"/>
                </a:solidFill>
              </a:rPr>
              <a:t>.</a:t>
            </a:r>
            <a:endParaRPr lang="it-IT" altLang="it-IT" sz="2100" b="1" u="sng" dirty="0">
              <a:solidFill>
                <a:srgbClr val="1E5082"/>
              </a:solidFill>
            </a:endParaRPr>
          </a:p>
          <a:p>
            <a:r>
              <a:rPr lang="it-IT" altLang="it-IT" sz="2100" b="1" dirty="0">
                <a:solidFill>
                  <a:schemeClr val="tx1"/>
                </a:solidFill>
              </a:rPr>
              <a:t>Prof.  Paolo Gentileschi </a:t>
            </a:r>
            <a:r>
              <a:rPr lang="it-IT" sz="2100" dirty="0">
                <a:solidFill>
                  <a:schemeClr val="tx1"/>
                </a:solidFill>
              </a:rPr>
              <a:t>responsabile dal 2009 al 2018.</a:t>
            </a:r>
            <a:endParaRPr lang="en-US" altLang="it-IT" sz="2100" dirty="0">
              <a:solidFill>
                <a:schemeClr val="tx1"/>
              </a:solidFill>
            </a:endParaRPr>
          </a:p>
        </p:txBody>
      </p:sp>
      <p:pic>
        <p:nvPicPr>
          <p:cNvPr id="17416" name="Immagine 12" descr="Immagine che contiene testo, parete, montato, parecchi&#10;&#10;Descrizione generata automaticamente">
            <a:extLst>
              <a:ext uri="{FF2B5EF4-FFF2-40B4-BE49-F238E27FC236}">
                <a16:creationId xmlns:a16="http://schemas.microsoft.com/office/drawing/2014/main" id="{A6D7DE07-1F67-D23A-14F0-564CD801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86"/>
          <a:stretch>
            <a:fillRect/>
          </a:stretch>
        </p:blipFill>
        <p:spPr bwMode="auto">
          <a:xfrm>
            <a:off x="7558088" y="1328739"/>
            <a:ext cx="277495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" descr="Home Page - Chirurgia Metabolica">
            <a:extLst>
              <a:ext uri="{FF2B5EF4-FFF2-40B4-BE49-F238E27FC236}">
                <a16:creationId xmlns:a16="http://schemas.microsoft.com/office/drawing/2014/main" id="{34B6C099-F634-84B4-4962-24442DE33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0812"/>
          <a:stretch>
            <a:fillRect/>
          </a:stretch>
        </p:blipFill>
        <p:spPr bwMode="auto">
          <a:xfrm>
            <a:off x="7558088" y="4249739"/>
            <a:ext cx="277495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Immagine 27">
            <a:extLst>
              <a:ext uri="{FF2B5EF4-FFF2-40B4-BE49-F238E27FC236}">
                <a16:creationId xmlns:a16="http://schemas.microsoft.com/office/drawing/2014/main" id="{104D09E1-C086-244D-7211-C2D2E1B15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6" r="-3" b="-3"/>
          <a:stretch>
            <a:fillRect/>
          </a:stretch>
        </p:blipFill>
        <p:spPr bwMode="auto">
          <a:xfrm>
            <a:off x="7554913" y="2730501"/>
            <a:ext cx="2774950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hi siamo - GVM Spa">
            <a:extLst>
              <a:ext uri="{FF2B5EF4-FFF2-40B4-BE49-F238E27FC236}">
                <a16:creationId xmlns:a16="http://schemas.microsoft.com/office/drawing/2014/main" id="{48E06E2D-8150-BBC8-B67C-B0926077A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E0A7ED86-1843-2FF0-C0FE-D564B8E7C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843368B-4558-3BCD-9C7E-B25730F4A2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 descr="&quot;&quot;">
            <a:extLst>
              <a:ext uri="{FF2B5EF4-FFF2-40B4-BE49-F238E27FC236}">
                <a16:creationId xmlns:a16="http://schemas.microsoft.com/office/drawing/2014/main" id="{C9EBBF6B-0B90-81E6-B03A-2D46A45B18E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2500317-7ABB-5B83-9BD6-F27B78ADD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150" y="1560582"/>
            <a:ext cx="2571750" cy="181913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i="1" dirty="0">
                <a:solidFill>
                  <a:srgbClr val="1E5082"/>
                </a:solidFill>
              </a:rPr>
              <a:t>Le origini del progetto</a:t>
            </a:r>
          </a:p>
        </p:txBody>
      </p:sp>
      <p:grpSp>
        <p:nvGrpSpPr>
          <p:cNvPr id="19460" name="Group 48">
            <a:extLst>
              <a:ext uri="{FF2B5EF4-FFF2-40B4-BE49-F238E27FC236}">
                <a16:creationId xmlns:a16="http://schemas.microsoft.com/office/drawing/2014/main" id="{92FEFF9F-0F12-54AC-6FA6-4DC6033F2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858964" y="1196976"/>
            <a:ext cx="8474075" cy="74613"/>
            <a:chOff x="446534" y="453643"/>
            <a:chExt cx="11298933" cy="98554"/>
          </a:xfrm>
        </p:grpSpPr>
        <p:sp>
          <p:nvSpPr>
            <p:cNvPr id="50" name="Rectangle 49" descr="&quot;&quot;">
              <a:extLst>
                <a:ext uri="{FF2B5EF4-FFF2-40B4-BE49-F238E27FC236}">
                  <a16:creationId xmlns:a16="http://schemas.microsoft.com/office/drawing/2014/main" id="{7F6D2D2B-EFC8-2D63-035B-1FA8119C8FA3}"/>
                </a:ext>
              </a:extLst>
            </p:cNvPr>
            <p:cNvSpPr/>
            <p:nvPr/>
          </p:nvSpPr>
          <p:spPr>
            <a:xfrm>
              <a:off x="446534" y="457837"/>
              <a:ext cx="3704221" cy="943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51" name="Rectangle 50" descr="&quot;&quot;">
              <a:extLst>
                <a:ext uri="{FF2B5EF4-FFF2-40B4-BE49-F238E27FC236}">
                  <a16:creationId xmlns:a16="http://schemas.microsoft.com/office/drawing/2014/main" id="{6B5454D2-B277-2964-E61A-801544CE3F49}"/>
                </a:ext>
              </a:extLst>
            </p:cNvPr>
            <p:cNvSpPr/>
            <p:nvPr/>
          </p:nvSpPr>
          <p:spPr>
            <a:xfrm>
              <a:off x="8041246" y="453643"/>
              <a:ext cx="3704221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52" name="Rectangle 51" descr="&quot;&quot;">
              <a:extLst>
                <a:ext uri="{FF2B5EF4-FFF2-40B4-BE49-F238E27FC236}">
                  <a16:creationId xmlns:a16="http://schemas.microsoft.com/office/drawing/2014/main" id="{F0BE7285-AFE4-76B2-9EC4-A57843636189}"/>
                </a:ext>
              </a:extLst>
            </p:cNvPr>
            <p:cNvSpPr/>
            <p:nvPr/>
          </p:nvSpPr>
          <p:spPr>
            <a:xfrm>
              <a:off x="4241773" y="457837"/>
              <a:ext cx="3704221" cy="901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pic>
        <p:nvPicPr>
          <p:cNvPr id="19462" name="Segnaposto contenuto 4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8A99B55F-3F50-3C09-9D6D-C3E73976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3" r="2" b="7066"/>
          <a:stretch>
            <a:fillRect/>
          </a:stretch>
        </p:blipFill>
        <p:spPr bwMode="auto">
          <a:xfrm rot="5400000">
            <a:off x="3937794" y="2105819"/>
            <a:ext cx="4311650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E947D860-B2CA-7B51-1DE1-F011DD519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r="10081" b="2"/>
          <a:stretch>
            <a:fillRect/>
          </a:stretch>
        </p:blipFill>
        <p:spPr bwMode="auto">
          <a:xfrm>
            <a:off x="7551739" y="1338263"/>
            <a:ext cx="277812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8" descr="Immagine che contiene albero, esterni&#10;&#10;Descrizione generata automaticamente">
            <a:extLst>
              <a:ext uri="{FF2B5EF4-FFF2-40B4-BE49-F238E27FC236}">
                <a16:creationId xmlns:a16="http://schemas.microsoft.com/office/drawing/2014/main" id="{A36032A0-5902-D5C9-2CCD-999A56594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9" b="12389"/>
          <a:stretch>
            <a:fillRect/>
          </a:stretch>
        </p:blipFill>
        <p:spPr bwMode="auto">
          <a:xfrm>
            <a:off x="1969159" y="3910151"/>
            <a:ext cx="2650466" cy="174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8590BDCD-3980-1657-2418-AC09ED7D3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  <p:pic>
        <p:nvPicPr>
          <p:cNvPr id="5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ACD9CAA4-C6AD-1929-6888-9FCF154D0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i siamo - GVM Spa">
            <a:extLst>
              <a:ext uri="{FF2B5EF4-FFF2-40B4-BE49-F238E27FC236}">
                <a16:creationId xmlns:a16="http://schemas.microsoft.com/office/drawing/2014/main" id="{020EDE73-FEB1-D82D-AE20-B92EE1299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 descr="&quot;&quot;">
            <a:extLst>
              <a:ext uri="{FF2B5EF4-FFF2-40B4-BE49-F238E27FC236}">
                <a16:creationId xmlns:a16="http://schemas.microsoft.com/office/drawing/2014/main" id="{EDDD976D-B27A-4632-6E3C-2EF94883D2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9393704-21A9-5807-F8B5-720DEA6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926" y="1384301"/>
            <a:ext cx="6350413" cy="760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4000" dirty="0">
                <a:solidFill>
                  <a:srgbClr val="1E5082"/>
                </a:solidFill>
              </a:rPr>
              <a:t>L’ equipe multidisciplinare</a:t>
            </a:r>
          </a:p>
        </p:txBody>
      </p:sp>
      <p:pic>
        <p:nvPicPr>
          <p:cNvPr id="24580" name="Picture 4" descr="Ecco perché è necessario affidarsi ad un&amp;#39;equipe multidisciplinare! - DSA  Evolvis Blog">
            <a:extLst>
              <a:ext uri="{FF2B5EF4-FFF2-40B4-BE49-F238E27FC236}">
                <a16:creationId xmlns:a16="http://schemas.microsoft.com/office/drawing/2014/main" id="{0A0254DB-86D0-6D87-46F7-8E74A7BFE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0" r="33221"/>
          <a:stretch>
            <a:fillRect/>
          </a:stretch>
        </p:blipFill>
        <p:spPr bwMode="auto">
          <a:xfrm>
            <a:off x="1524000" y="857250"/>
            <a:ext cx="30988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74" descr="&quot;&quot;">
            <a:extLst>
              <a:ext uri="{FF2B5EF4-FFF2-40B4-BE49-F238E27FC236}">
                <a16:creationId xmlns:a16="http://schemas.microsoft.com/office/drawing/2014/main" id="{6A5B2379-2C47-2A28-F360-322FD8C88F7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60925" y="1200151"/>
            <a:ext cx="5418138" cy="68263"/>
          </a:xfrm>
          <a:prstGeom prst="rect">
            <a:avLst/>
          </a:prstGeom>
          <a:solidFill>
            <a:srgbClr val="FFC000"/>
          </a:solidFill>
          <a:ln>
            <a:solidFill>
              <a:srgbClr val="F3BC8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11046C49-F1E8-691B-A093-623B9C3F96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0175538"/>
              </p:ext>
            </p:extLst>
          </p:nvPr>
        </p:nvGraphicFramePr>
        <p:xfrm>
          <a:off x="4861450" y="2279650"/>
          <a:ext cx="5368400" cy="297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Gruppo 2">
            <a:extLst>
              <a:ext uri="{FF2B5EF4-FFF2-40B4-BE49-F238E27FC236}">
                <a16:creationId xmlns:a16="http://schemas.microsoft.com/office/drawing/2014/main" id="{8114F383-F76C-4C06-FAD9-8A9EBF47D650}"/>
              </a:ext>
            </a:extLst>
          </p:cNvPr>
          <p:cNvGrpSpPr/>
          <p:nvPr/>
        </p:nvGrpSpPr>
        <p:grpSpPr>
          <a:xfrm>
            <a:off x="7081779" y="3448160"/>
            <a:ext cx="976430" cy="634679"/>
            <a:chOff x="3401028" y="877051"/>
            <a:chExt cx="976430" cy="634679"/>
          </a:xfrm>
        </p:grpSpPr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8578E317-FAD8-68D8-B2F2-597244F83159}"/>
                </a:ext>
              </a:extLst>
            </p:cNvPr>
            <p:cNvSpPr/>
            <p:nvPr/>
          </p:nvSpPr>
          <p:spPr>
            <a:xfrm>
              <a:off x="3401028" y="877051"/>
              <a:ext cx="976430" cy="634679"/>
            </a:xfrm>
            <a:prstGeom prst="roundRect">
              <a:avLst/>
            </a:prstGeom>
            <a:ln>
              <a:solidFill>
                <a:srgbClr val="FFC000"/>
              </a:solidFill>
              <a:bevel/>
            </a:ln>
          </p:spPr>
          <p:style>
            <a:lnRef idx="3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34E99994-1D3E-D185-1AC8-78587FEC1191}"/>
                </a:ext>
              </a:extLst>
            </p:cNvPr>
            <p:cNvSpPr txBox="1"/>
            <p:nvPr/>
          </p:nvSpPr>
          <p:spPr>
            <a:xfrm>
              <a:off x="3432010" y="908033"/>
              <a:ext cx="914466" cy="5727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200" b="1" dirty="0">
                  <a:solidFill>
                    <a:srgbClr val="FFC000"/>
                  </a:solidFill>
                </a:rPr>
                <a:t>PAZIENTE</a:t>
              </a:r>
              <a:endParaRPr lang="it-IT" sz="800" b="1" kern="1200" dirty="0">
                <a:solidFill>
                  <a:srgbClr val="FFC000"/>
                </a:solidFill>
              </a:endParaRPr>
            </a:p>
          </p:txBody>
        </p:sp>
      </p:grpSp>
      <p:pic>
        <p:nvPicPr>
          <p:cNvPr id="7" name="Picture 2" descr="Chi siamo - GVM Spa">
            <a:extLst>
              <a:ext uri="{FF2B5EF4-FFF2-40B4-BE49-F238E27FC236}">
                <a16:creationId xmlns:a16="http://schemas.microsoft.com/office/drawing/2014/main" id="{8C393105-D120-981D-9F2B-A751DA801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B37B49F3-AA94-D735-EDB9-E6D7E434A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858E45F7-AA3F-09C2-495A-77C584D3FE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 descr="&quot;&quot;">
            <a:extLst>
              <a:ext uri="{FF2B5EF4-FFF2-40B4-BE49-F238E27FC236}">
                <a16:creationId xmlns:a16="http://schemas.microsoft.com/office/drawing/2014/main" id="{77A6DE54-F753-E098-C894-05F6A0F06E8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92BFC5F-1577-7358-5B7C-29691BEE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150" y="1384301"/>
            <a:ext cx="5418138" cy="760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dirty="0">
                <a:solidFill>
                  <a:srgbClr val="1E5082"/>
                </a:solidFill>
              </a:rPr>
              <a:t>ITER TERAPEUTICO</a:t>
            </a:r>
          </a:p>
        </p:txBody>
      </p:sp>
      <p:grpSp>
        <p:nvGrpSpPr>
          <p:cNvPr id="27652" name="Group 31">
            <a:extLst>
              <a:ext uri="{FF2B5EF4-FFF2-40B4-BE49-F238E27FC236}">
                <a16:creationId xmlns:a16="http://schemas.microsoft.com/office/drawing/2014/main" id="{1C797CE3-76E5-BDA8-86EA-38EA9A575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858964" y="1196976"/>
            <a:ext cx="8474075" cy="74613"/>
            <a:chOff x="446534" y="453643"/>
            <a:chExt cx="11298933" cy="98554"/>
          </a:xfrm>
        </p:grpSpPr>
        <p:sp>
          <p:nvSpPr>
            <p:cNvPr id="33" name="Rectangle 32" descr="&quot;&quot;">
              <a:extLst>
                <a:ext uri="{FF2B5EF4-FFF2-40B4-BE49-F238E27FC236}">
                  <a16:creationId xmlns:a16="http://schemas.microsoft.com/office/drawing/2014/main" id="{6CC3510A-9718-D119-9C94-D5A965723374}"/>
                </a:ext>
              </a:extLst>
            </p:cNvPr>
            <p:cNvSpPr/>
            <p:nvPr/>
          </p:nvSpPr>
          <p:spPr>
            <a:xfrm>
              <a:off x="446534" y="457837"/>
              <a:ext cx="3704221" cy="943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34" name="Rectangle 33" descr="&quot;&quot;">
              <a:extLst>
                <a:ext uri="{FF2B5EF4-FFF2-40B4-BE49-F238E27FC236}">
                  <a16:creationId xmlns:a16="http://schemas.microsoft.com/office/drawing/2014/main" id="{932A2DAE-B240-2D48-AFA4-B068AA6D1AB6}"/>
                </a:ext>
              </a:extLst>
            </p:cNvPr>
            <p:cNvSpPr/>
            <p:nvPr/>
          </p:nvSpPr>
          <p:spPr>
            <a:xfrm>
              <a:off x="8041246" y="453643"/>
              <a:ext cx="3704221" cy="985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35" name="Rectangle 34" descr="&quot;&quot;">
              <a:extLst>
                <a:ext uri="{FF2B5EF4-FFF2-40B4-BE49-F238E27FC236}">
                  <a16:creationId xmlns:a16="http://schemas.microsoft.com/office/drawing/2014/main" id="{4A00BB5F-0DC0-B307-BDD1-786557F69DE8}"/>
                </a:ext>
              </a:extLst>
            </p:cNvPr>
            <p:cNvSpPr/>
            <p:nvPr/>
          </p:nvSpPr>
          <p:spPr>
            <a:xfrm>
              <a:off x="4241773" y="457837"/>
              <a:ext cx="3704221" cy="9016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</p:grpSp>
      <p:sp>
        <p:nvSpPr>
          <p:cNvPr id="27653" name="Segnaposto contenuto 2">
            <a:extLst>
              <a:ext uri="{FF2B5EF4-FFF2-40B4-BE49-F238E27FC236}">
                <a16:creationId xmlns:a16="http://schemas.microsoft.com/office/drawing/2014/main" id="{6FEFC16B-8E51-C300-3EDB-3E51C58E0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2150" y="2279650"/>
            <a:ext cx="5418138" cy="2971800"/>
          </a:xfrm>
        </p:spPr>
        <p:txBody>
          <a:bodyPr/>
          <a:lstStyle/>
          <a:p>
            <a:r>
              <a:rPr lang="it-IT" altLang="it-IT" sz="1500" dirty="0"/>
              <a:t>Tutti i pazienti sono stati sottoposti a </a:t>
            </a:r>
            <a:r>
              <a:rPr lang="it-IT" altLang="it-IT" sz="1500" b="1" u="sng" dirty="0">
                <a:solidFill>
                  <a:srgbClr val="1E5082"/>
                </a:solidFill>
              </a:rPr>
              <a:t>screening </a:t>
            </a:r>
            <a:r>
              <a:rPr lang="it-IT" altLang="it-IT" sz="1500" b="1" u="sng" dirty="0" err="1">
                <a:solidFill>
                  <a:srgbClr val="1E5082"/>
                </a:solidFill>
              </a:rPr>
              <a:t>pre</a:t>
            </a:r>
            <a:r>
              <a:rPr lang="it-IT" altLang="it-IT" sz="1500" b="1" u="sng" dirty="0">
                <a:solidFill>
                  <a:srgbClr val="1E5082"/>
                </a:solidFill>
              </a:rPr>
              <a:t>-operatorio </a:t>
            </a:r>
            <a:r>
              <a:rPr lang="it-IT" altLang="it-IT" sz="1500" dirty="0"/>
              <a:t>e successivamente ad </a:t>
            </a:r>
            <a:r>
              <a:rPr lang="it-IT" altLang="it-IT" sz="1500" b="1" u="sng" dirty="0">
                <a:solidFill>
                  <a:srgbClr val="1E5082"/>
                </a:solidFill>
              </a:rPr>
              <a:t>intervento chirurgico</a:t>
            </a:r>
            <a:r>
              <a:rPr lang="it-IT" altLang="it-IT" sz="1500" dirty="0"/>
              <a:t>. </a:t>
            </a:r>
          </a:p>
          <a:p>
            <a:endParaRPr lang="it-IT" altLang="it-IT" sz="1500" dirty="0"/>
          </a:p>
          <a:p>
            <a:r>
              <a:rPr lang="it-IT" altLang="it-IT" sz="1500" dirty="0"/>
              <a:t>Un proprio </a:t>
            </a:r>
            <a:r>
              <a:rPr lang="it-IT" altLang="it-IT" sz="1500" b="1" u="sng" dirty="0">
                <a:solidFill>
                  <a:srgbClr val="1E5082"/>
                </a:solidFill>
              </a:rPr>
              <a:t>protocollo ERAS </a:t>
            </a:r>
            <a:r>
              <a:rPr lang="it-IT" altLang="it-IT" sz="1500" dirty="0"/>
              <a:t>è stato seguito per minimizzare le complicanze post-operatorie e i giorni di degenza.</a:t>
            </a:r>
          </a:p>
          <a:p>
            <a:endParaRPr lang="it-IT" altLang="it-IT" sz="1500" dirty="0"/>
          </a:p>
          <a:p>
            <a:r>
              <a:rPr lang="it-IT" altLang="it-IT" sz="1500" dirty="0"/>
              <a:t>Tutti i pazienti il primo anno dopo l’intervento chirurgico vengono sottoposti ad uno stretto  </a:t>
            </a:r>
            <a:r>
              <a:rPr lang="it-IT" altLang="it-IT" sz="1500" b="1" u="sng" dirty="0">
                <a:solidFill>
                  <a:srgbClr val="1E5082"/>
                </a:solidFill>
              </a:rPr>
              <a:t>follow-up ambulatoriale</a:t>
            </a:r>
            <a:r>
              <a:rPr lang="it-IT" altLang="it-IT" sz="1500" dirty="0"/>
              <a:t> (1 mese, 3 mesi, 6-12 mesi).</a:t>
            </a:r>
          </a:p>
        </p:txBody>
      </p:sp>
      <p:pic>
        <p:nvPicPr>
          <p:cNvPr id="27654" name="Immagine 8" descr="Immagine che contiene interni, pavimento, persona&#10;&#10;Descrizione generata automaticamente">
            <a:extLst>
              <a:ext uri="{FF2B5EF4-FFF2-40B4-BE49-F238E27FC236}">
                <a16:creationId xmlns:a16="http://schemas.microsoft.com/office/drawing/2014/main" id="{AE971267-2B2E-30FD-C317-631AC4A17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r="-5" b="-5"/>
          <a:stretch>
            <a:fillRect/>
          </a:stretch>
        </p:blipFill>
        <p:spPr bwMode="auto">
          <a:xfrm>
            <a:off x="7556500" y="1338263"/>
            <a:ext cx="27765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Immagine 6" descr="Immagine che contiene interni, pavimento, camera di degenza, stanza&#10;&#10;Descrizione generata automaticamente">
            <a:extLst>
              <a:ext uri="{FF2B5EF4-FFF2-40B4-BE49-F238E27FC236}">
                <a16:creationId xmlns:a16="http://schemas.microsoft.com/office/drawing/2014/main" id="{C20F3732-FD20-ACC7-1E27-806990B2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3" b="-5"/>
          <a:stretch>
            <a:fillRect/>
          </a:stretch>
        </p:blipFill>
        <p:spPr bwMode="auto">
          <a:xfrm>
            <a:off x="7556500" y="3529013"/>
            <a:ext cx="27765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812B2C1A-51C2-9AA3-B13E-7B2A6C0D3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  <p:pic>
        <p:nvPicPr>
          <p:cNvPr id="3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0F272D0B-AEE9-6068-340C-0EEC2E241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hi siamo - GVM Spa">
            <a:extLst>
              <a:ext uri="{FF2B5EF4-FFF2-40B4-BE49-F238E27FC236}">
                <a16:creationId xmlns:a16="http://schemas.microsoft.com/office/drawing/2014/main" id="{53F7C350-FB27-9E25-BD28-46590B016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8DB40828-F906-1EFF-C3CD-0341CE9BF17F}"/>
              </a:ext>
            </a:extLst>
          </p:cNvPr>
          <p:cNvSpPr/>
          <p:nvPr/>
        </p:nvSpPr>
        <p:spPr>
          <a:xfrm>
            <a:off x="2095501" y="2274889"/>
            <a:ext cx="3497263" cy="1050925"/>
          </a:xfrm>
          <a:prstGeom prst="roundRect">
            <a:avLst/>
          </a:prstGeom>
          <a:gradFill>
            <a:gsLst>
              <a:gs pos="0">
                <a:schemeClr val="accent2">
                  <a:tint val="68000"/>
                  <a:alpha val="90000"/>
                  <a:lumMod val="100000"/>
                </a:schemeClr>
              </a:gs>
              <a:gs pos="94000">
                <a:schemeClr val="accent2">
                  <a:tint val="90000"/>
                  <a:lumMod val="95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aphicFrame>
        <p:nvGraphicFramePr>
          <p:cNvPr id="16" name="Grafico 15">
            <a:extLst>
              <a:ext uri="{FF2B5EF4-FFF2-40B4-BE49-F238E27FC236}">
                <a16:creationId xmlns:a16="http://schemas.microsoft.com/office/drawing/2014/main" id="{63D7DA25-C5D2-B3C6-C7D7-5702FFE661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95243"/>
              </p:ext>
            </p:extLst>
          </p:nvPr>
        </p:nvGraphicFramePr>
        <p:xfrm>
          <a:off x="6515570" y="1946447"/>
          <a:ext cx="3749639" cy="175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699" name="Titolo 1">
            <a:extLst>
              <a:ext uri="{FF2B5EF4-FFF2-40B4-BE49-F238E27FC236}">
                <a16:creationId xmlns:a16="http://schemas.microsoft.com/office/drawing/2014/main" id="{72F957CF-5C4C-7B72-E01B-C41EFC09C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58961" y="1247845"/>
            <a:ext cx="8272462" cy="760413"/>
          </a:xfrm>
        </p:spPr>
        <p:txBody>
          <a:bodyPr>
            <a:normAutofit/>
          </a:bodyPr>
          <a:lstStyle/>
          <a:p>
            <a:r>
              <a:rPr lang="it-IT" altLang="it-IT" sz="4400" dirty="0">
                <a:solidFill>
                  <a:srgbClr val="1E5082"/>
                </a:solidFill>
              </a:rPr>
              <a:t>PRIMO ANNO: </a:t>
            </a:r>
            <a:r>
              <a:rPr lang="it-IT" altLang="it-IT" sz="4400" dirty="0">
                <a:solidFill>
                  <a:srgbClr val="FFC000"/>
                </a:solidFill>
              </a:rPr>
              <a:t>i pazienti</a:t>
            </a:r>
          </a:p>
        </p:txBody>
      </p:sp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2978F9C9-7506-C195-2810-1E44375D47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2533539"/>
              </p:ext>
            </p:extLst>
          </p:nvPr>
        </p:nvGraphicFramePr>
        <p:xfrm>
          <a:off x="2096151" y="3974534"/>
          <a:ext cx="3749639" cy="170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876ED1AC-D129-1A16-44C0-C2DEDA28DD4F}"/>
              </a:ext>
            </a:extLst>
          </p:cNvPr>
          <p:cNvGraphicFramePr>
            <a:graphicFrameLocks/>
          </p:cNvGraphicFramePr>
          <p:nvPr/>
        </p:nvGraphicFramePr>
        <p:xfrm>
          <a:off x="6515567" y="3974534"/>
          <a:ext cx="3749640" cy="170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702" name="CasellaDiTesto 19">
            <a:extLst>
              <a:ext uri="{FF2B5EF4-FFF2-40B4-BE49-F238E27FC236}">
                <a16:creationId xmlns:a16="http://schemas.microsoft.com/office/drawing/2014/main" id="{624747DF-5225-844A-49D2-1160CC4C1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1" y="2389188"/>
            <a:ext cx="37496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500" dirty="0">
                <a:latin typeface="Arial" panose="020B0604020202020204" pitchFamily="34" charset="0"/>
              </a:rPr>
              <a:t>Il tempo di analisi dello studio è stato di un anno (settembre 2020-agosto 2021).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500" dirty="0">
                <a:latin typeface="Arial" panose="020B0604020202020204" pitchFamily="34" charset="0"/>
              </a:rPr>
              <a:t>Sono stati operati </a:t>
            </a:r>
            <a:r>
              <a:rPr lang="it-IT" altLang="it-IT" sz="1500" b="1" dirty="0">
                <a:latin typeface="Arial" panose="020B0604020202020204" pitchFamily="34" charset="0"/>
              </a:rPr>
              <a:t>864 pazienti</a:t>
            </a:r>
            <a:r>
              <a:rPr lang="it-IT" altLang="it-IT" sz="15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1" name="Triangolo 20">
            <a:extLst>
              <a:ext uri="{FF2B5EF4-FFF2-40B4-BE49-F238E27FC236}">
                <a16:creationId xmlns:a16="http://schemas.microsoft.com/office/drawing/2014/main" id="{C49CF574-A555-EEAC-F0F1-BE7B0DC8640F}"/>
              </a:ext>
            </a:extLst>
          </p:cNvPr>
          <p:cNvSpPr/>
          <p:nvPr/>
        </p:nvSpPr>
        <p:spPr>
          <a:xfrm rot="5400000">
            <a:off x="5872957" y="2739232"/>
            <a:ext cx="541338" cy="1619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grpSp>
        <p:nvGrpSpPr>
          <p:cNvPr id="2" name="Group 31">
            <a:extLst>
              <a:ext uri="{FF2B5EF4-FFF2-40B4-BE49-F238E27FC236}">
                <a16:creationId xmlns:a16="http://schemas.microsoft.com/office/drawing/2014/main" id="{6043F65D-14DA-C06A-1416-F3BE28CF0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 bwMode="auto">
          <a:xfrm>
            <a:off x="1858964" y="1196976"/>
            <a:ext cx="8474075" cy="74613"/>
            <a:chOff x="446534" y="453643"/>
            <a:chExt cx="11298933" cy="98554"/>
          </a:xfrm>
        </p:grpSpPr>
        <p:sp>
          <p:nvSpPr>
            <p:cNvPr id="3" name="Rectangle 32" descr="&quot;&quot;">
              <a:extLst>
                <a:ext uri="{FF2B5EF4-FFF2-40B4-BE49-F238E27FC236}">
                  <a16:creationId xmlns:a16="http://schemas.microsoft.com/office/drawing/2014/main" id="{84FA21C0-F65E-D38B-AD19-AC46EEF2AB7B}"/>
                </a:ext>
              </a:extLst>
            </p:cNvPr>
            <p:cNvSpPr/>
            <p:nvPr/>
          </p:nvSpPr>
          <p:spPr>
            <a:xfrm>
              <a:off x="446534" y="457837"/>
              <a:ext cx="3704221" cy="943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4" name="Rectangle 33" descr="&quot;&quot;">
              <a:extLst>
                <a:ext uri="{FF2B5EF4-FFF2-40B4-BE49-F238E27FC236}">
                  <a16:creationId xmlns:a16="http://schemas.microsoft.com/office/drawing/2014/main" id="{17FDB041-D0A8-6142-E053-8E09A9FEAF98}"/>
                </a:ext>
              </a:extLst>
            </p:cNvPr>
            <p:cNvSpPr/>
            <p:nvPr/>
          </p:nvSpPr>
          <p:spPr>
            <a:xfrm>
              <a:off x="8041246" y="453643"/>
              <a:ext cx="3704221" cy="985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6" name="Rectangle 34" descr="&quot;&quot;">
              <a:extLst>
                <a:ext uri="{FF2B5EF4-FFF2-40B4-BE49-F238E27FC236}">
                  <a16:creationId xmlns:a16="http://schemas.microsoft.com/office/drawing/2014/main" id="{20BC45A9-20B5-50D2-6950-8221E5A82256}"/>
                </a:ext>
              </a:extLst>
            </p:cNvPr>
            <p:cNvSpPr/>
            <p:nvPr/>
          </p:nvSpPr>
          <p:spPr>
            <a:xfrm>
              <a:off x="4241773" y="457837"/>
              <a:ext cx="3704221" cy="9016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</p:grp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DB16334F-641C-EA84-2474-5597B86BB6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  <p:pic>
        <p:nvPicPr>
          <p:cNvPr id="8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D8F3BF58-B7B0-57AF-02C2-214BE623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hi siamo - GVM Spa">
            <a:extLst>
              <a:ext uri="{FF2B5EF4-FFF2-40B4-BE49-F238E27FC236}">
                <a16:creationId xmlns:a16="http://schemas.microsoft.com/office/drawing/2014/main" id="{CC7D8767-FFB9-B398-1F22-0792BAB56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uppo 8">
            <a:extLst>
              <a:ext uri="{FF2B5EF4-FFF2-40B4-BE49-F238E27FC236}">
                <a16:creationId xmlns:a16="http://schemas.microsoft.com/office/drawing/2014/main" id="{CA88DB24-5483-E3E5-C81A-EB9072F92E5B}"/>
              </a:ext>
            </a:extLst>
          </p:cNvPr>
          <p:cNvGrpSpPr>
            <a:grpSpLocks/>
          </p:cNvGrpSpPr>
          <p:nvPr/>
        </p:nvGrpSpPr>
        <p:grpSpPr bwMode="auto">
          <a:xfrm>
            <a:off x="1630364" y="2027979"/>
            <a:ext cx="3868737" cy="4025862"/>
            <a:chOff x="581192" y="2287674"/>
            <a:chExt cx="4719444" cy="4805621"/>
          </a:xfrm>
        </p:grpSpPr>
        <p:graphicFrame>
          <p:nvGraphicFramePr>
            <p:cNvPr id="4" name="Grafico 3">
              <a:extLst>
                <a:ext uri="{FF2B5EF4-FFF2-40B4-BE49-F238E27FC236}">
                  <a16:creationId xmlns:a16="http://schemas.microsoft.com/office/drawing/2014/main" id="{BCBA3FE3-4AF0-F5EB-2436-DCA6A55DFAE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7452517"/>
                </p:ext>
              </p:extLst>
            </p:nvPr>
          </p:nvGraphicFramePr>
          <p:xfrm>
            <a:off x="581192" y="2287674"/>
            <a:ext cx="4719444" cy="22336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Grafico 5">
              <a:extLst>
                <a:ext uri="{FF2B5EF4-FFF2-40B4-BE49-F238E27FC236}">
                  <a16:creationId xmlns:a16="http://schemas.microsoft.com/office/drawing/2014/main" id="{50D0BCB4-FC2B-4304-1EC0-141F4AA570A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61337991"/>
                </p:ext>
              </p:extLst>
            </p:nvPr>
          </p:nvGraphicFramePr>
          <p:xfrm>
            <a:off x="581192" y="4513672"/>
            <a:ext cx="4719444" cy="25796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31747" name="Gruppo 7">
            <a:extLst>
              <a:ext uri="{FF2B5EF4-FFF2-40B4-BE49-F238E27FC236}">
                <a16:creationId xmlns:a16="http://schemas.microsoft.com/office/drawing/2014/main" id="{0E84E942-2A7E-8C0D-B611-93979021F71D}"/>
              </a:ext>
            </a:extLst>
          </p:cNvPr>
          <p:cNvGrpSpPr>
            <a:grpSpLocks/>
          </p:cNvGrpSpPr>
          <p:nvPr/>
        </p:nvGrpSpPr>
        <p:grpSpPr bwMode="auto">
          <a:xfrm>
            <a:off x="5632450" y="1970713"/>
            <a:ext cx="4598988" cy="4703137"/>
            <a:chOff x="6220690" y="2013838"/>
            <a:chExt cx="4890018" cy="4563530"/>
          </a:xfrm>
        </p:grpSpPr>
        <p:graphicFrame>
          <p:nvGraphicFramePr>
            <p:cNvPr id="5" name="Grafico 4">
              <a:extLst>
                <a:ext uri="{FF2B5EF4-FFF2-40B4-BE49-F238E27FC236}">
                  <a16:creationId xmlns:a16="http://schemas.microsoft.com/office/drawing/2014/main" id="{DA549C48-13CD-CE01-5DC7-352820BA83D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86647948"/>
                </p:ext>
              </p:extLst>
            </p:nvPr>
          </p:nvGraphicFramePr>
          <p:xfrm>
            <a:off x="6220690" y="2013838"/>
            <a:ext cx="4890018" cy="20969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7" name="Grafico 6">
              <a:extLst>
                <a:ext uri="{FF2B5EF4-FFF2-40B4-BE49-F238E27FC236}">
                  <a16:creationId xmlns:a16="http://schemas.microsoft.com/office/drawing/2014/main" id="{953E9D4B-F7B9-A932-05BF-210910BA153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4531458"/>
                </p:ext>
              </p:extLst>
            </p:nvPr>
          </p:nvGraphicFramePr>
          <p:xfrm>
            <a:off x="6220690" y="4190339"/>
            <a:ext cx="4890018" cy="23870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10" name="Triangolo 9">
            <a:extLst>
              <a:ext uri="{FF2B5EF4-FFF2-40B4-BE49-F238E27FC236}">
                <a16:creationId xmlns:a16="http://schemas.microsoft.com/office/drawing/2014/main" id="{56A1766E-9CAB-DF8B-87D7-85B62833D4F2}"/>
              </a:ext>
            </a:extLst>
          </p:cNvPr>
          <p:cNvSpPr/>
          <p:nvPr/>
        </p:nvSpPr>
        <p:spPr>
          <a:xfrm rot="5400000">
            <a:off x="5060951" y="4740276"/>
            <a:ext cx="652462" cy="24288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grpSp>
        <p:nvGrpSpPr>
          <p:cNvPr id="11" name="Group 31">
            <a:extLst>
              <a:ext uri="{FF2B5EF4-FFF2-40B4-BE49-F238E27FC236}">
                <a16:creationId xmlns:a16="http://schemas.microsoft.com/office/drawing/2014/main" id="{F1563550-FC74-7CB5-CF82-245EFC342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 bwMode="auto">
          <a:xfrm>
            <a:off x="1858964" y="1196976"/>
            <a:ext cx="8474075" cy="74613"/>
            <a:chOff x="446534" y="453643"/>
            <a:chExt cx="11298933" cy="98554"/>
          </a:xfrm>
        </p:grpSpPr>
        <p:sp>
          <p:nvSpPr>
            <p:cNvPr id="12" name="Rectangle 32" descr="&quot;&quot;">
              <a:extLst>
                <a:ext uri="{FF2B5EF4-FFF2-40B4-BE49-F238E27FC236}">
                  <a16:creationId xmlns:a16="http://schemas.microsoft.com/office/drawing/2014/main" id="{4FD819A5-35B1-19B8-2D0F-5F8F6240947C}"/>
                </a:ext>
              </a:extLst>
            </p:cNvPr>
            <p:cNvSpPr/>
            <p:nvPr/>
          </p:nvSpPr>
          <p:spPr>
            <a:xfrm>
              <a:off x="446534" y="457837"/>
              <a:ext cx="3704221" cy="943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13" name="Rectangle 33" descr="&quot;&quot;">
              <a:extLst>
                <a:ext uri="{FF2B5EF4-FFF2-40B4-BE49-F238E27FC236}">
                  <a16:creationId xmlns:a16="http://schemas.microsoft.com/office/drawing/2014/main" id="{F0461E80-42F0-FD02-3A14-3F6628680639}"/>
                </a:ext>
              </a:extLst>
            </p:cNvPr>
            <p:cNvSpPr/>
            <p:nvPr/>
          </p:nvSpPr>
          <p:spPr>
            <a:xfrm>
              <a:off x="8041246" y="453643"/>
              <a:ext cx="3704221" cy="985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14" name="Rectangle 34" descr="&quot;&quot;">
              <a:extLst>
                <a:ext uri="{FF2B5EF4-FFF2-40B4-BE49-F238E27FC236}">
                  <a16:creationId xmlns:a16="http://schemas.microsoft.com/office/drawing/2014/main" id="{F3714900-21EE-8B78-557E-2553741072E7}"/>
                </a:ext>
              </a:extLst>
            </p:cNvPr>
            <p:cNvSpPr/>
            <p:nvPr/>
          </p:nvSpPr>
          <p:spPr>
            <a:xfrm>
              <a:off x="4241773" y="457837"/>
              <a:ext cx="3704221" cy="9016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</p:grpSp>
      <p:sp>
        <p:nvSpPr>
          <p:cNvPr id="19" name="Titolo 1">
            <a:extLst>
              <a:ext uri="{FF2B5EF4-FFF2-40B4-BE49-F238E27FC236}">
                <a16:creationId xmlns:a16="http://schemas.microsoft.com/office/drawing/2014/main" id="{B56573F7-9827-3899-498A-7FC620ABC555}"/>
              </a:ext>
            </a:extLst>
          </p:cNvPr>
          <p:cNvSpPr txBox="1">
            <a:spLocks/>
          </p:cNvSpPr>
          <p:nvPr/>
        </p:nvSpPr>
        <p:spPr>
          <a:xfrm>
            <a:off x="1858961" y="1230603"/>
            <a:ext cx="8272462" cy="7604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altLang="it-IT" sz="4400" dirty="0">
                <a:solidFill>
                  <a:srgbClr val="1E5082"/>
                </a:solidFill>
              </a:rPr>
              <a:t>PRIMO ANNO: </a:t>
            </a:r>
            <a:r>
              <a:rPr lang="it-IT" altLang="it-IT" sz="4400" dirty="0">
                <a:solidFill>
                  <a:srgbClr val="FFC000"/>
                </a:solidFill>
              </a:rPr>
              <a:t>gli interventi</a:t>
            </a:r>
          </a:p>
        </p:txBody>
      </p:sp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63C495B8-7FC1-4F57-2CF1-4D4C07222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  <p:pic>
        <p:nvPicPr>
          <p:cNvPr id="3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E5D2F670-F57A-39B2-C90A-9138EAAAC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hi siamo - GVM Spa">
            <a:extLst>
              <a:ext uri="{FF2B5EF4-FFF2-40B4-BE49-F238E27FC236}">
                <a16:creationId xmlns:a16="http://schemas.microsoft.com/office/drawing/2014/main" id="{95EA6910-E158-2881-0679-D449A3FA6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 descr="&quot;&quot;">
            <a:extLst>
              <a:ext uri="{FF2B5EF4-FFF2-40B4-BE49-F238E27FC236}">
                <a16:creationId xmlns:a16="http://schemas.microsoft.com/office/drawing/2014/main" id="{CB7FD8DE-5692-691B-23E1-DD4C658FE8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7053540-C205-FFBD-48AC-E8A3E45D5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100" y="1473996"/>
            <a:ext cx="2571750" cy="79374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it-IT" sz="4400" dirty="0">
                <a:solidFill>
                  <a:srgbClr val="1E5082"/>
                </a:solidFill>
              </a:rPr>
              <a:t>NETWORK</a:t>
            </a:r>
          </a:p>
        </p:txBody>
      </p:sp>
      <p:grpSp>
        <p:nvGrpSpPr>
          <p:cNvPr id="33796" name="Group 29">
            <a:extLst>
              <a:ext uri="{FF2B5EF4-FFF2-40B4-BE49-F238E27FC236}">
                <a16:creationId xmlns:a16="http://schemas.microsoft.com/office/drawing/2014/main" id="{99945F39-8462-FD9A-A630-1081390F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858964" y="1196976"/>
            <a:ext cx="8474075" cy="74613"/>
            <a:chOff x="446534" y="453643"/>
            <a:chExt cx="11298933" cy="98554"/>
          </a:xfrm>
        </p:grpSpPr>
        <p:sp>
          <p:nvSpPr>
            <p:cNvPr id="31" name="Rectangle 30" descr="&quot;&quot;">
              <a:extLst>
                <a:ext uri="{FF2B5EF4-FFF2-40B4-BE49-F238E27FC236}">
                  <a16:creationId xmlns:a16="http://schemas.microsoft.com/office/drawing/2014/main" id="{B5EE23FB-825B-89EA-CB74-FC1046E47689}"/>
                </a:ext>
              </a:extLst>
            </p:cNvPr>
            <p:cNvSpPr/>
            <p:nvPr/>
          </p:nvSpPr>
          <p:spPr>
            <a:xfrm>
              <a:off x="446534" y="457837"/>
              <a:ext cx="3704221" cy="943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2" name="Rectangle 31" descr="&quot;&quot;">
              <a:extLst>
                <a:ext uri="{FF2B5EF4-FFF2-40B4-BE49-F238E27FC236}">
                  <a16:creationId xmlns:a16="http://schemas.microsoft.com/office/drawing/2014/main" id="{C6D9D225-A528-463A-2B96-A008A935837B}"/>
                </a:ext>
              </a:extLst>
            </p:cNvPr>
            <p:cNvSpPr/>
            <p:nvPr/>
          </p:nvSpPr>
          <p:spPr>
            <a:xfrm>
              <a:off x="8041246" y="453643"/>
              <a:ext cx="3704221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3" name="Rectangle 32" descr="&quot;&quot;">
              <a:extLst>
                <a:ext uri="{FF2B5EF4-FFF2-40B4-BE49-F238E27FC236}">
                  <a16:creationId xmlns:a16="http://schemas.microsoft.com/office/drawing/2014/main" id="{A4EA959F-FD44-3F38-A52D-CA90CED08821}"/>
                </a:ext>
              </a:extLst>
            </p:cNvPr>
            <p:cNvSpPr/>
            <p:nvPr/>
          </p:nvSpPr>
          <p:spPr>
            <a:xfrm>
              <a:off x="4241773" y="457837"/>
              <a:ext cx="3704221" cy="901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pic>
        <p:nvPicPr>
          <p:cNvPr id="33797" name="Segnaposto contenuto 10" descr="Immagine che contiene pavimento, interni, soffitto, parete&#10;&#10;Descrizione generata automaticamente">
            <a:extLst>
              <a:ext uri="{FF2B5EF4-FFF2-40B4-BE49-F238E27FC236}">
                <a16:creationId xmlns:a16="http://schemas.microsoft.com/office/drawing/2014/main" id="{35D8EF89-804A-6287-4BF7-9E5A86E77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" r="-3" b="-3"/>
          <a:stretch>
            <a:fillRect/>
          </a:stretch>
        </p:blipFill>
        <p:spPr bwMode="auto">
          <a:xfrm>
            <a:off x="1858964" y="1338263"/>
            <a:ext cx="2776537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magine 6" descr="Immagine che contiene interni, parete, soffitto, pavimento&#10;&#10;Descrizione generata automaticamente">
            <a:extLst>
              <a:ext uri="{FF2B5EF4-FFF2-40B4-BE49-F238E27FC236}">
                <a16:creationId xmlns:a16="http://schemas.microsoft.com/office/drawing/2014/main" id="{ABCB7579-B50E-B132-4B15-7B17D4E0E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4" r="25908" b="2"/>
          <a:stretch>
            <a:fillRect/>
          </a:stretch>
        </p:blipFill>
        <p:spPr bwMode="auto">
          <a:xfrm rot="5400000">
            <a:off x="5034757" y="1008857"/>
            <a:ext cx="2119312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Segnaposto contenuto 4" descr="Immagine che contiene interni, pavimento, sedia, stanza&#10;&#10;Descrizione generata automaticamente">
            <a:extLst>
              <a:ext uri="{FF2B5EF4-FFF2-40B4-BE49-F238E27FC236}">
                <a16:creationId xmlns:a16="http://schemas.microsoft.com/office/drawing/2014/main" id="{C8E5431E-F846-C38A-1A93-9A1F010D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" b="-3"/>
          <a:stretch>
            <a:fillRect/>
          </a:stretch>
        </p:blipFill>
        <p:spPr bwMode="auto">
          <a:xfrm>
            <a:off x="1858964" y="3529013"/>
            <a:ext cx="2776537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Immagine 8" descr="Immagine che contiene interni, pavimento, soffitto, parete&#10;&#10;Descrizione generata automaticamente">
            <a:extLst>
              <a:ext uri="{FF2B5EF4-FFF2-40B4-BE49-F238E27FC236}">
                <a16:creationId xmlns:a16="http://schemas.microsoft.com/office/drawing/2014/main" id="{5C59EE37-D221-A635-5E2F-D64619D88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" r="-3" b="-3"/>
          <a:stretch>
            <a:fillRect/>
          </a:stretch>
        </p:blipFill>
        <p:spPr bwMode="auto">
          <a:xfrm>
            <a:off x="4705351" y="3529013"/>
            <a:ext cx="2778125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BE6E6B46-6DA2-1C0B-4FFF-07941C1FD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100" y="2470151"/>
            <a:ext cx="2674936" cy="317817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it-IT" sz="1500" dirty="0"/>
              <a:t>Inizialmente il Centro ha svolto la sua attività principalmente presso l’</a:t>
            </a:r>
            <a:r>
              <a:rPr lang="it-IT" sz="1800" b="1" dirty="0"/>
              <a:t>Ospedale San Carlo di Nancy</a:t>
            </a:r>
            <a:r>
              <a:rPr lang="it-IT" sz="1500" b="1" dirty="0"/>
              <a:t>,</a:t>
            </a:r>
            <a:r>
              <a:rPr lang="it-IT" sz="1500" dirty="0"/>
              <a:t> Roma.</a:t>
            </a:r>
          </a:p>
          <a:p>
            <a:pPr>
              <a:defRPr/>
            </a:pPr>
            <a:r>
              <a:rPr lang="it-IT" sz="1500" dirty="0"/>
              <a:t>L’ attività chirurgica  ed ambulatoriale successivamente si è svolta anche presso: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it-IT" sz="1800" b="1" dirty="0"/>
              <a:t>Tiberia Hospital</a:t>
            </a:r>
            <a:r>
              <a:rPr lang="it-IT" sz="1500" b="1" dirty="0"/>
              <a:t>, </a:t>
            </a:r>
            <a:r>
              <a:rPr lang="it-IT" sz="1500" dirty="0"/>
              <a:t>Roma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it-IT" sz="1800" b="1" dirty="0"/>
              <a:t>San Pier Damiano Hospital, </a:t>
            </a:r>
            <a:r>
              <a:rPr lang="it-IT" sz="1500" dirty="0"/>
              <a:t> Faenza (RA)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it-IT" sz="1800" b="1" dirty="0">
                <a:solidFill>
                  <a:srgbClr val="FFC000"/>
                </a:solidFill>
              </a:rPr>
              <a:t>Maria Cecilia Hospital</a:t>
            </a:r>
            <a:r>
              <a:rPr lang="it-IT" sz="1500" dirty="0">
                <a:solidFill>
                  <a:srgbClr val="FFC000"/>
                </a:solidFill>
              </a:rPr>
              <a:t>, Cotignola (RA)</a:t>
            </a:r>
            <a:endParaRPr lang="en-US" sz="1500" dirty="0">
              <a:solidFill>
                <a:srgbClr val="FFC000"/>
              </a:solidFill>
            </a:endParaRP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AA9C0AFA-185C-0DCF-EE40-E3620F61C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32" y="99125"/>
            <a:ext cx="2031523" cy="483887"/>
          </a:xfrm>
          <a:prstGeom prst="rect">
            <a:avLst/>
          </a:prstGeom>
        </p:spPr>
      </p:pic>
      <p:pic>
        <p:nvPicPr>
          <p:cNvPr id="4" name="Picture 4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8E99E360-FA63-6C11-968E-9B84B0F72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99125"/>
            <a:ext cx="3285155" cy="4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i siamo - GVM Spa">
            <a:extLst>
              <a:ext uri="{FF2B5EF4-FFF2-40B4-BE49-F238E27FC236}">
                <a16:creationId xmlns:a16="http://schemas.microsoft.com/office/drawing/2014/main" id="{8BBF8F2A-08CA-5B52-9C5F-0D7ACEA6B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" y="99125"/>
            <a:ext cx="1382808" cy="4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209</TotalTime>
  <Words>1614</Words>
  <Application>Microsoft Macintosh PowerPoint</Application>
  <PresentationFormat>Widescreen</PresentationFormat>
  <Paragraphs>207</Paragraphs>
  <Slides>22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MS PGothic</vt:lpstr>
      <vt:lpstr>Arial</vt:lpstr>
      <vt:lpstr>Calibri</vt:lpstr>
      <vt:lpstr>Comic Sans MS</vt:lpstr>
      <vt:lpstr>Wingdings</vt:lpstr>
      <vt:lpstr>RetrospectVTI</vt:lpstr>
      <vt:lpstr>IDEAZIONE, PROGETTAZIONE E REALIZZAZIONE DI UN CENTRO AD ALTO VOLUME IN CHIRURGIA BARIATRICA E METABOLICA </vt:lpstr>
      <vt:lpstr>Da dove siamo partiti: OBESITY UNIT – PTV </vt:lpstr>
      <vt:lpstr>Esperienza ventennale</vt:lpstr>
      <vt:lpstr>Le origini del progetto</vt:lpstr>
      <vt:lpstr>L’ equipe multidisciplinare</vt:lpstr>
      <vt:lpstr>ITER TERAPEUTICO</vt:lpstr>
      <vt:lpstr>PRIMO ANNO: i pazienti</vt:lpstr>
      <vt:lpstr>Presentazione standard di PowerPoint</vt:lpstr>
      <vt:lpstr>NETWORK</vt:lpstr>
      <vt:lpstr>MCH  CENTRO DI  ECCELLENZA  SICOB da gennaio 2023</vt:lpstr>
      <vt:lpstr>PDTA nella struttura privata convenzionata</vt:lpstr>
      <vt:lpstr>Presentazione standard di PowerPoint</vt:lpstr>
      <vt:lpstr>Presentazione standard di PowerPoint</vt:lpstr>
      <vt:lpstr>Equipe chirurgica</vt:lpstr>
      <vt:lpstr>INTERVENTI ESEGUITI</vt:lpstr>
      <vt:lpstr>Casistica 2023</vt:lpstr>
      <vt:lpstr>Casistica 2023 – provenienza pazienti</vt:lpstr>
      <vt:lpstr>Presentazione standard di PowerPoint</vt:lpstr>
      <vt:lpstr>Presentazione standard di PowerPoint</vt:lpstr>
      <vt:lpstr> PROGETTO 2024</vt:lpstr>
      <vt:lpstr>CONCLUSIONI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Luigi Eduardo Conte</cp:lastModifiedBy>
  <cp:revision>12</cp:revision>
  <dcterms:created xsi:type="dcterms:W3CDTF">2022-02-27T17:36:31Z</dcterms:created>
  <dcterms:modified xsi:type="dcterms:W3CDTF">2024-05-07T15:03:53Z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